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44"/>
  </p:notesMasterIdLst>
  <p:handoutMasterIdLst>
    <p:handoutMasterId r:id="rId45"/>
  </p:handoutMasterIdLst>
  <p:sldIdLst>
    <p:sldId id="259" r:id="rId5"/>
    <p:sldId id="261" r:id="rId6"/>
    <p:sldId id="541" r:id="rId7"/>
    <p:sldId id="678" r:id="rId8"/>
    <p:sldId id="542" r:id="rId9"/>
    <p:sldId id="675" r:id="rId10"/>
    <p:sldId id="639" r:id="rId11"/>
    <p:sldId id="676" r:id="rId12"/>
    <p:sldId id="679" r:id="rId13"/>
    <p:sldId id="641" r:id="rId14"/>
    <p:sldId id="677" r:id="rId15"/>
    <p:sldId id="674" r:id="rId16"/>
    <p:sldId id="642" r:id="rId17"/>
    <p:sldId id="643" r:id="rId18"/>
    <p:sldId id="644" r:id="rId19"/>
    <p:sldId id="645" r:id="rId20"/>
    <p:sldId id="646" r:id="rId21"/>
    <p:sldId id="647" r:id="rId22"/>
    <p:sldId id="648" r:id="rId23"/>
    <p:sldId id="649" r:id="rId24"/>
    <p:sldId id="650" r:id="rId25"/>
    <p:sldId id="651" r:id="rId26"/>
    <p:sldId id="653" r:id="rId27"/>
    <p:sldId id="654" r:id="rId28"/>
    <p:sldId id="656" r:id="rId29"/>
    <p:sldId id="655" r:id="rId30"/>
    <p:sldId id="658" r:id="rId31"/>
    <p:sldId id="659" r:id="rId32"/>
    <p:sldId id="670" r:id="rId33"/>
    <p:sldId id="660" r:id="rId34"/>
    <p:sldId id="662" r:id="rId35"/>
    <p:sldId id="664" r:id="rId36"/>
    <p:sldId id="666" r:id="rId37"/>
    <p:sldId id="671" r:id="rId38"/>
    <p:sldId id="667" r:id="rId39"/>
    <p:sldId id="668" r:id="rId40"/>
    <p:sldId id="669" r:id="rId41"/>
    <p:sldId id="543" r:id="rId42"/>
    <p:sldId id="317"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62FF"/>
    <a:srgbClr val="4F81BD"/>
    <a:srgbClr val="AEFF4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1" autoAdjust="0"/>
    <p:restoredTop sz="85282"/>
  </p:normalViewPr>
  <p:slideViewPr>
    <p:cSldViewPr snapToGrid="0" snapToObjects="1">
      <p:cViewPr varScale="1">
        <p:scale>
          <a:sx n="103" d="100"/>
          <a:sy n="103" d="100"/>
        </p:scale>
        <p:origin x="192"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EFC5B3-379E-EF40-A0D2-38E640436CC2}" type="datetimeFigureOut">
              <a:rPr lang="en-US" smtClean="0">
                <a:latin typeface="Arial"/>
              </a:rPr>
              <a:t>5/9/24</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029101-7F9C-2D47-B95D-7561785BF174}"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961175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41DB35-6A02-7B45-AC10-EC62A93F4E00}" type="datetimeFigureOut">
              <a:rPr lang="en-US" smtClean="0"/>
              <a:t>5/9/24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61DA93-5655-184F-B960-E02A7A0A5675}" type="slidenum">
              <a:rPr lang="en-US" smtClean="0"/>
              <a:t>‹#›</a:t>
            </a:fld>
            <a:endParaRPr lang="en-US"/>
          </a:p>
        </p:txBody>
      </p:sp>
    </p:spTree>
    <p:extLst>
      <p:ext uri="{BB962C8B-B14F-4D97-AF65-F5344CB8AC3E}">
        <p14:creationId xmlns:p14="http://schemas.microsoft.com/office/powerpoint/2010/main" val="260965415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61DA93-5655-184F-B960-E02A7A0A5675}" type="slidenum">
              <a:rPr lang="en-US" smtClean="0"/>
              <a:t>1</a:t>
            </a:fld>
            <a:endParaRPr lang="en-US"/>
          </a:p>
        </p:txBody>
      </p:sp>
    </p:spTree>
    <p:extLst>
      <p:ext uri="{BB962C8B-B14F-4D97-AF65-F5344CB8AC3E}">
        <p14:creationId xmlns:p14="http://schemas.microsoft.com/office/powerpoint/2010/main" val="1112432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10</a:t>
            </a:fld>
            <a:endParaRPr lang="en-SG"/>
          </a:p>
        </p:txBody>
      </p:sp>
    </p:spTree>
    <p:extLst>
      <p:ext uri="{BB962C8B-B14F-4D97-AF65-F5344CB8AC3E}">
        <p14:creationId xmlns:p14="http://schemas.microsoft.com/office/powerpoint/2010/main" val="3302456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11</a:t>
            </a:fld>
            <a:endParaRPr lang="en-SG"/>
          </a:p>
        </p:txBody>
      </p:sp>
    </p:spTree>
    <p:extLst>
      <p:ext uri="{BB962C8B-B14F-4D97-AF65-F5344CB8AC3E}">
        <p14:creationId xmlns:p14="http://schemas.microsoft.com/office/powerpoint/2010/main" val="2795747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12</a:t>
            </a:fld>
            <a:endParaRPr lang="en-SG"/>
          </a:p>
        </p:txBody>
      </p:sp>
    </p:spTree>
    <p:extLst>
      <p:ext uri="{BB962C8B-B14F-4D97-AF65-F5344CB8AC3E}">
        <p14:creationId xmlns:p14="http://schemas.microsoft.com/office/powerpoint/2010/main" val="3689248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2435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14</a:t>
            </a:fld>
            <a:endParaRPr lang="en-SG"/>
          </a:p>
        </p:txBody>
      </p:sp>
    </p:spTree>
    <p:extLst>
      <p:ext uri="{BB962C8B-B14F-4D97-AF65-F5344CB8AC3E}">
        <p14:creationId xmlns:p14="http://schemas.microsoft.com/office/powerpoint/2010/main" val="2133721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15</a:t>
            </a:fld>
            <a:endParaRPr lang="en-SG"/>
          </a:p>
        </p:txBody>
      </p:sp>
    </p:spTree>
    <p:extLst>
      <p:ext uri="{BB962C8B-B14F-4D97-AF65-F5344CB8AC3E}">
        <p14:creationId xmlns:p14="http://schemas.microsoft.com/office/powerpoint/2010/main" val="2954530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16</a:t>
            </a:fld>
            <a:endParaRPr lang="en-SG"/>
          </a:p>
        </p:txBody>
      </p:sp>
    </p:spTree>
    <p:extLst>
      <p:ext uri="{BB962C8B-B14F-4D97-AF65-F5344CB8AC3E}">
        <p14:creationId xmlns:p14="http://schemas.microsoft.com/office/powerpoint/2010/main" val="2753836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17</a:t>
            </a:fld>
            <a:endParaRPr lang="en-SG"/>
          </a:p>
        </p:txBody>
      </p:sp>
    </p:spTree>
    <p:extLst>
      <p:ext uri="{BB962C8B-B14F-4D97-AF65-F5344CB8AC3E}">
        <p14:creationId xmlns:p14="http://schemas.microsoft.com/office/powerpoint/2010/main" val="4246646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18</a:t>
            </a:fld>
            <a:endParaRPr lang="en-SG"/>
          </a:p>
        </p:txBody>
      </p:sp>
    </p:spTree>
    <p:extLst>
      <p:ext uri="{BB962C8B-B14F-4D97-AF65-F5344CB8AC3E}">
        <p14:creationId xmlns:p14="http://schemas.microsoft.com/office/powerpoint/2010/main" val="2158043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3065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115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20</a:t>
            </a:fld>
            <a:endParaRPr lang="en-SG"/>
          </a:p>
        </p:txBody>
      </p:sp>
    </p:spTree>
    <p:extLst>
      <p:ext uri="{BB962C8B-B14F-4D97-AF65-F5344CB8AC3E}">
        <p14:creationId xmlns:p14="http://schemas.microsoft.com/office/powerpoint/2010/main" val="1733263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21</a:t>
            </a:fld>
            <a:endParaRPr lang="en-SG"/>
          </a:p>
        </p:txBody>
      </p:sp>
    </p:spTree>
    <p:extLst>
      <p:ext uri="{BB962C8B-B14F-4D97-AF65-F5344CB8AC3E}">
        <p14:creationId xmlns:p14="http://schemas.microsoft.com/office/powerpoint/2010/main" val="3641935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22</a:t>
            </a:fld>
            <a:endParaRPr lang="en-SG"/>
          </a:p>
        </p:txBody>
      </p:sp>
    </p:spTree>
    <p:extLst>
      <p:ext uri="{BB962C8B-B14F-4D97-AF65-F5344CB8AC3E}">
        <p14:creationId xmlns:p14="http://schemas.microsoft.com/office/powerpoint/2010/main" val="1414838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23</a:t>
            </a:fld>
            <a:endParaRPr lang="en-SG"/>
          </a:p>
        </p:txBody>
      </p:sp>
    </p:spTree>
    <p:extLst>
      <p:ext uri="{BB962C8B-B14F-4D97-AF65-F5344CB8AC3E}">
        <p14:creationId xmlns:p14="http://schemas.microsoft.com/office/powerpoint/2010/main" val="7700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24</a:t>
            </a:fld>
            <a:endParaRPr lang="en-SG"/>
          </a:p>
        </p:txBody>
      </p:sp>
    </p:spTree>
    <p:extLst>
      <p:ext uri="{BB962C8B-B14F-4D97-AF65-F5344CB8AC3E}">
        <p14:creationId xmlns:p14="http://schemas.microsoft.com/office/powerpoint/2010/main" val="801758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25</a:t>
            </a:fld>
            <a:endParaRPr lang="en-SG"/>
          </a:p>
        </p:txBody>
      </p:sp>
    </p:spTree>
    <p:extLst>
      <p:ext uri="{BB962C8B-B14F-4D97-AF65-F5344CB8AC3E}">
        <p14:creationId xmlns:p14="http://schemas.microsoft.com/office/powerpoint/2010/main" val="2231907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26</a:t>
            </a:fld>
            <a:endParaRPr lang="en-SG"/>
          </a:p>
        </p:txBody>
      </p:sp>
    </p:spTree>
    <p:extLst>
      <p:ext uri="{BB962C8B-B14F-4D97-AF65-F5344CB8AC3E}">
        <p14:creationId xmlns:p14="http://schemas.microsoft.com/office/powerpoint/2010/main" val="52479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27</a:t>
            </a:fld>
            <a:endParaRPr lang="en-SG"/>
          </a:p>
        </p:txBody>
      </p:sp>
    </p:spTree>
    <p:extLst>
      <p:ext uri="{BB962C8B-B14F-4D97-AF65-F5344CB8AC3E}">
        <p14:creationId xmlns:p14="http://schemas.microsoft.com/office/powerpoint/2010/main" val="2377013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28</a:t>
            </a:fld>
            <a:endParaRPr lang="en-SG"/>
          </a:p>
        </p:txBody>
      </p:sp>
    </p:spTree>
    <p:extLst>
      <p:ext uri="{BB962C8B-B14F-4D97-AF65-F5344CB8AC3E}">
        <p14:creationId xmlns:p14="http://schemas.microsoft.com/office/powerpoint/2010/main" val="3346467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29</a:t>
            </a:fld>
            <a:endParaRPr lang="en-SG"/>
          </a:p>
        </p:txBody>
      </p:sp>
    </p:spTree>
    <p:extLst>
      <p:ext uri="{BB962C8B-B14F-4D97-AF65-F5344CB8AC3E}">
        <p14:creationId xmlns:p14="http://schemas.microsoft.com/office/powerpoint/2010/main" val="2815457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3</a:t>
            </a:fld>
            <a:endParaRPr lang="en-SG"/>
          </a:p>
        </p:txBody>
      </p:sp>
    </p:spTree>
    <p:extLst>
      <p:ext uri="{BB962C8B-B14F-4D97-AF65-F5344CB8AC3E}">
        <p14:creationId xmlns:p14="http://schemas.microsoft.com/office/powerpoint/2010/main" val="4013653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30</a:t>
            </a:fld>
            <a:endParaRPr lang="en-SG"/>
          </a:p>
        </p:txBody>
      </p:sp>
    </p:spTree>
    <p:extLst>
      <p:ext uri="{BB962C8B-B14F-4D97-AF65-F5344CB8AC3E}">
        <p14:creationId xmlns:p14="http://schemas.microsoft.com/office/powerpoint/2010/main" val="3499436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31</a:t>
            </a:fld>
            <a:endParaRPr lang="en-SG"/>
          </a:p>
        </p:txBody>
      </p:sp>
    </p:spTree>
    <p:extLst>
      <p:ext uri="{BB962C8B-B14F-4D97-AF65-F5344CB8AC3E}">
        <p14:creationId xmlns:p14="http://schemas.microsoft.com/office/powerpoint/2010/main" val="2162085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32</a:t>
            </a:fld>
            <a:endParaRPr lang="en-SG"/>
          </a:p>
        </p:txBody>
      </p:sp>
    </p:spTree>
    <p:extLst>
      <p:ext uri="{BB962C8B-B14F-4D97-AF65-F5344CB8AC3E}">
        <p14:creationId xmlns:p14="http://schemas.microsoft.com/office/powerpoint/2010/main" val="3929814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33</a:t>
            </a:fld>
            <a:endParaRPr lang="en-SG"/>
          </a:p>
        </p:txBody>
      </p:sp>
    </p:spTree>
    <p:extLst>
      <p:ext uri="{BB962C8B-B14F-4D97-AF65-F5344CB8AC3E}">
        <p14:creationId xmlns:p14="http://schemas.microsoft.com/office/powerpoint/2010/main" val="3772207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34</a:t>
            </a:fld>
            <a:endParaRPr lang="en-SG"/>
          </a:p>
        </p:txBody>
      </p:sp>
    </p:spTree>
    <p:extLst>
      <p:ext uri="{BB962C8B-B14F-4D97-AF65-F5344CB8AC3E}">
        <p14:creationId xmlns:p14="http://schemas.microsoft.com/office/powerpoint/2010/main" val="135575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80576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36</a:t>
            </a:fld>
            <a:endParaRPr lang="en-SG"/>
          </a:p>
        </p:txBody>
      </p:sp>
    </p:spTree>
    <p:extLst>
      <p:ext uri="{BB962C8B-B14F-4D97-AF65-F5344CB8AC3E}">
        <p14:creationId xmlns:p14="http://schemas.microsoft.com/office/powerpoint/2010/main" val="3666636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37</a:t>
            </a:fld>
            <a:endParaRPr lang="en-SG"/>
          </a:p>
        </p:txBody>
      </p:sp>
    </p:spTree>
    <p:extLst>
      <p:ext uri="{BB962C8B-B14F-4D97-AF65-F5344CB8AC3E}">
        <p14:creationId xmlns:p14="http://schemas.microsoft.com/office/powerpoint/2010/main" val="3949191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38</a:t>
            </a:fld>
            <a:endParaRPr lang="en-SG"/>
          </a:p>
        </p:txBody>
      </p:sp>
    </p:spTree>
    <p:extLst>
      <p:ext uri="{BB962C8B-B14F-4D97-AF65-F5344CB8AC3E}">
        <p14:creationId xmlns:p14="http://schemas.microsoft.com/office/powerpoint/2010/main" val="2438866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4</a:t>
            </a:fld>
            <a:endParaRPr lang="en-SG"/>
          </a:p>
        </p:txBody>
      </p:sp>
    </p:spTree>
    <p:extLst>
      <p:ext uri="{BB962C8B-B14F-4D97-AF65-F5344CB8AC3E}">
        <p14:creationId xmlns:p14="http://schemas.microsoft.com/office/powerpoint/2010/main" val="2792297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5</a:t>
            </a:fld>
            <a:endParaRPr lang="en-SG"/>
          </a:p>
        </p:txBody>
      </p:sp>
    </p:spTree>
    <p:extLst>
      <p:ext uri="{BB962C8B-B14F-4D97-AF65-F5344CB8AC3E}">
        <p14:creationId xmlns:p14="http://schemas.microsoft.com/office/powerpoint/2010/main" val="870441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6</a:t>
            </a:fld>
            <a:endParaRPr lang="en-SG"/>
          </a:p>
        </p:txBody>
      </p:sp>
    </p:spTree>
    <p:extLst>
      <p:ext uri="{BB962C8B-B14F-4D97-AF65-F5344CB8AC3E}">
        <p14:creationId xmlns:p14="http://schemas.microsoft.com/office/powerpoint/2010/main" val="3478158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7</a:t>
            </a:fld>
            <a:endParaRPr lang="en-SG"/>
          </a:p>
        </p:txBody>
      </p:sp>
    </p:spTree>
    <p:extLst>
      <p:ext uri="{BB962C8B-B14F-4D97-AF65-F5344CB8AC3E}">
        <p14:creationId xmlns:p14="http://schemas.microsoft.com/office/powerpoint/2010/main" val="295938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8</a:t>
            </a:fld>
            <a:endParaRPr lang="en-SG"/>
          </a:p>
        </p:txBody>
      </p:sp>
    </p:spTree>
    <p:extLst>
      <p:ext uri="{BB962C8B-B14F-4D97-AF65-F5344CB8AC3E}">
        <p14:creationId xmlns:p14="http://schemas.microsoft.com/office/powerpoint/2010/main" val="3558221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SG" altLang="en-US" dirty="0"/>
          </a:p>
        </p:txBody>
      </p:sp>
      <p:sp>
        <p:nvSpPr>
          <p:cNvPr id="4" name="灯片编号占位符 3"/>
          <p:cNvSpPr>
            <a:spLocks noGrp="1"/>
          </p:cNvSpPr>
          <p:nvPr>
            <p:ph type="sldNum" sz="quarter" idx="5"/>
          </p:nvPr>
        </p:nvSpPr>
        <p:spPr/>
        <p:txBody>
          <a:bodyPr/>
          <a:lstStyle/>
          <a:p>
            <a:pPr>
              <a:defRPr/>
            </a:pPr>
            <a:fld id="{465EB264-B3EB-40F5-B4CE-FF311ADA1EE6}" type="slidenum">
              <a:rPr lang="en-SG" smtClean="0"/>
              <a:pPr>
                <a:defRPr/>
              </a:pPr>
              <a:t>9</a:t>
            </a:fld>
            <a:endParaRPr lang="en-SG"/>
          </a:p>
        </p:txBody>
      </p:sp>
    </p:spTree>
    <p:extLst>
      <p:ext uri="{BB962C8B-B14F-4D97-AF65-F5344CB8AC3E}">
        <p14:creationId xmlns:p14="http://schemas.microsoft.com/office/powerpoint/2010/main" val="2984122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r>
              <a:rPr lang="en-US"/>
              <a:t>School of Computer Science and Engineering</a:t>
            </a:r>
            <a:endParaRPr lang="en-US" dirty="0"/>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792405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vl1pPr>
          </a:lstStyle>
          <a:p>
            <a:r>
              <a:rPr lang="en-US"/>
              <a:t>School of Computer Science and Engineering</a:t>
            </a:r>
            <a:endParaRPr lang="en-US" dirty="0"/>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49294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06900"/>
            <a:ext cx="82296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457200" y="2906713"/>
            <a:ext cx="82296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lvl1pPr>
              <a:defRPr/>
            </a:lvl1pPr>
          </a:lstStyle>
          <a:p>
            <a:r>
              <a:rPr lang="en-US"/>
              <a:t>School of Computer Science and Engineering</a:t>
            </a:r>
            <a:endParaRPr lang="en-US" dirty="0"/>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426584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lvl1pPr>
              <a:defRPr/>
            </a:lvl1pPr>
          </a:lstStyle>
          <a:p>
            <a:r>
              <a:rPr lang="en-US"/>
              <a:t>School of Computer Science and Engineering</a:t>
            </a:r>
            <a:endParaRPr lang="en-US" dirty="0"/>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061538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499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494756"/>
            <a:ext cx="4040188" cy="362841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85499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94756"/>
            <a:ext cx="4041775" cy="362841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lvl1pPr>
              <a:defRPr/>
            </a:lvl1pPr>
          </a:lstStyle>
          <a:p>
            <a:r>
              <a:rPr lang="en-US"/>
              <a:t>School of Computer Science and Engineering</a:t>
            </a:r>
            <a:endParaRPr lang="en-US" dirty="0"/>
          </a:p>
        </p:txBody>
      </p:sp>
      <p:sp>
        <p:nvSpPr>
          <p:cNvPr id="9" name="Slide Number Placeholder 8"/>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983490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a:lvl1pPr>
          </a:lstStyle>
          <a:p>
            <a:r>
              <a:rPr lang="en-US"/>
              <a:t>School of Computer Science and Engineering</a:t>
            </a:r>
            <a:endParaRPr lang="en-US" dirty="0"/>
          </a:p>
        </p:txBody>
      </p:sp>
      <p:sp>
        <p:nvSpPr>
          <p:cNvPr id="5" name="Slide Number Placeholder 4"/>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911849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lvl1pPr>
          </a:lstStyle>
          <a:p>
            <a:r>
              <a:rPr lang="en-US"/>
              <a:t>School of Computer Science and Engineering</a:t>
            </a:r>
            <a:endParaRPr lang="en-US" dirty="0"/>
          </a:p>
        </p:txBody>
      </p:sp>
      <p:sp>
        <p:nvSpPr>
          <p:cNvPr id="4" name="Slide Number Placeholder 3"/>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064485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88618"/>
            <a:ext cx="3008313"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788618"/>
            <a:ext cx="5111750" cy="53982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125147"/>
            <a:ext cx="3008313" cy="406167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Footer Placeholder 5"/>
          <p:cNvSpPr>
            <a:spLocks noGrp="1"/>
          </p:cNvSpPr>
          <p:nvPr>
            <p:ph type="ftr" sz="quarter" idx="11"/>
          </p:nvPr>
        </p:nvSpPr>
        <p:spPr/>
        <p:txBody>
          <a:bodyPr/>
          <a:lstStyle>
            <a:lvl1pPr>
              <a:defRPr/>
            </a:lvl1pPr>
          </a:lstStyle>
          <a:p>
            <a:r>
              <a:rPr lang="en-US"/>
              <a:t>School of Computer Science and Engineering</a:t>
            </a:r>
            <a:endParaRPr lang="en-US" dirty="0"/>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4157774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lvl1pPr>
              <a:defRPr/>
            </a:lvl1pPr>
          </a:lstStyle>
          <a:p>
            <a:r>
              <a:rPr lang="en-US"/>
              <a:t>School of Computer Science and Engineering</a:t>
            </a:r>
            <a:endParaRPr lang="en-US" dirty="0"/>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07289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63632"/>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889194"/>
            <a:ext cx="8229600" cy="387612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 y="6328918"/>
            <a:ext cx="9143983" cy="535864"/>
          </a:xfrm>
          <a:prstGeom prst="rect">
            <a:avLst/>
          </a:prstGeom>
        </p:spPr>
      </p:pic>
      <p:sp>
        <p:nvSpPr>
          <p:cNvPr id="5" name="Footer Placeholder 4"/>
          <p:cNvSpPr>
            <a:spLocks noGrp="1"/>
          </p:cNvSpPr>
          <p:nvPr>
            <p:ph type="ftr" sz="quarter" idx="3"/>
          </p:nvPr>
        </p:nvSpPr>
        <p:spPr>
          <a:xfrm>
            <a:off x="2260600" y="6504222"/>
            <a:ext cx="5570276" cy="365125"/>
          </a:xfrm>
          <a:prstGeom prst="rect">
            <a:avLst/>
          </a:prstGeom>
        </p:spPr>
        <p:txBody>
          <a:bodyPr vert="horz" lIns="0" tIns="0" rIns="91440" bIns="0" rtlCol="0" anchor="t" anchorCtr="0">
            <a:normAutofit/>
          </a:bodyPr>
          <a:lstStyle>
            <a:lvl1pPr algn="ctr">
              <a:defRPr sz="1200">
                <a:solidFill>
                  <a:schemeClr val="bg1"/>
                </a:solidFill>
                <a:latin typeface="Arial"/>
              </a:defRPr>
            </a:lvl1pPr>
          </a:lstStyle>
          <a:p>
            <a:r>
              <a:rPr lang="en-US"/>
              <a:t>School of Computer Science and Engineering</a:t>
            </a:r>
            <a:endParaRPr lang="en-US" dirty="0"/>
          </a:p>
        </p:txBody>
      </p:sp>
      <p:sp>
        <p:nvSpPr>
          <p:cNvPr id="6" name="Slide Number Placeholder 5"/>
          <p:cNvSpPr>
            <a:spLocks noGrp="1"/>
          </p:cNvSpPr>
          <p:nvPr>
            <p:ph type="sldNum" sz="quarter" idx="4"/>
          </p:nvPr>
        </p:nvSpPr>
        <p:spPr>
          <a:xfrm>
            <a:off x="7913844" y="6492875"/>
            <a:ext cx="772956" cy="365125"/>
          </a:xfrm>
          <a:prstGeom prst="rect">
            <a:avLst/>
          </a:prstGeom>
        </p:spPr>
        <p:txBody>
          <a:bodyPr vert="horz" lIns="91440" tIns="0" rIns="91440" bIns="0" rtlCol="0" anchor="t" anchorCtr="0"/>
          <a:lstStyle>
            <a:lvl1pPr algn="r">
              <a:defRPr sz="1200" baseline="0">
                <a:solidFill>
                  <a:schemeClr val="bg1"/>
                </a:solidFill>
                <a:latin typeface="Arial"/>
              </a:defRPr>
            </a:lvl1pPr>
          </a:lstStyle>
          <a:p>
            <a:fld id="{8E6562B1-0B0F-0246-9532-09536BC2AE59}" type="slidenum">
              <a:rPr lang="en-US" smtClean="0"/>
              <a:pPr/>
              <a:t>‹#›</a:t>
            </a:fld>
            <a:endParaRPr lang="en-US" dirty="0"/>
          </a:p>
        </p:txBody>
      </p:sp>
    </p:spTree>
    <p:extLst>
      <p:ext uri="{BB962C8B-B14F-4D97-AF65-F5344CB8AC3E}">
        <p14:creationId xmlns:p14="http://schemas.microsoft.com/office/powerpoint/2010/main" val="671930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dt="0"/>
  <p:txStyles>
    <p:titleStyle>
      <a:lvl1pPr algn="l" defTabSz="457200" rtl="0" eaLnBrk="1" latinLnBrk="0" hangingPunct="1">
        <a:spcBef>
          <a:spcPct val="0"/>
        </a:spcBef>
        <a:buNone/>
        <a:defRPr sz="44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826" y="2170481"/>
            <a:ext cx="5336535" cy="1333161"/>
          </a:xfrm>
        </p:spPr>
        <p:txBody>
          <a:bodyPr vert="horz" wrap="square" bIns="0" anchor="t" anchorCtr="0">
            <a:normAutofit fontScale="90000"/>
          </a:bodyPr>
          <a:lstStyle/>
          <a:p>
            <a:pPr algn="ctr"/>
            <a:r>
              <a:rPr lang="en-SG" altLang="zh-SG" sz="3000" b="1" dirty="0">
                <a:solidFill>
                  <a:schemeClr val="bg1"/>
                </a:solidFill>
                <a:cs typeface="Arial"/>
              </a:rPr>
              <a:t>Punctuation Restoration for Speech Transcripts Using Large Language Models </a:t>
            </a:r>
            <a:br>
              <a:rPr lang="en-SG" altLang="zh-SG" sz="3000" b="1" dirty="0">
                <a:solidFill>
                  <a:schemeClr val="bg1"/>
                </a:solidFill>
                <a:cs typeface="Arial"/>
              </a:rPr>
            </a:br>
            <a:br>
              <a:rPr lang="en-SG" altLang="zh-SG" sz="3000" b="1" dirty="0">
                <a:solidFill>
                  <a:schemeClr val="bg1"/>
                </a:solidFill>
                <a:cs typeface="Arial"/>
              </a:rPr>
            </a:br>
            <a:r>
              <a:rPr lang="en-SG" altLang="zh-SG" sz="1800" b="1" dirty="0">
                <a:solidFill>
                  <a:schemeClr val="bg1"/>
                </a:solidFill>
                <a:cs typeface="Arial"/>
              </a:rPr>
              <a:t>SCSE23-0753</a:t>
            </a:r>
            <a:br>
              <a:rPr lang="en-SG" altLang="zh-SG" sz="3200" b="1" dirty="0">
                <a:solidFill>
                  <a:srgbClr val="FF0000"/>
                </a:solidFill>
                <a:latin typeface="+mj-lt"/>
              </a:rPr>
            </a:br>
            <a:endParaRPr lang="en-US" sz="3000" b="1" dirty="0">
              <a:solidFill>
                <a:schemeClr val="bg1"/>
              </a:solidFill>
              <a:cs typeface="Arial"/>
            </a:endParaRPr>
          </a:p>
        </p:txBody>
      </p:sp>
      <p:sp>
        <p:nvSpPr>
          <p:cNvPr id="3" name="Subtitle 2"/>
          <p:cNvSpPr>
            <a:spLocks noGrp="1"/>
          </p:cNvSpPr>
          <p:nvPr>
            <p:ph type="subTitle" idx="1"/>
          </p:nvPr>
        </p:nvSpPr>
        <p:spPr>
          <a:xfrm>
            <a:off x="716210" y="4469028"/>
            <a:ext cx="5008720" cy="1687057"/>
          </a:xfrm>
        </p:spPr>
        <p:txBody>
          <a:bodyPr lIns="0" tIns="0" bIns="0">
            <a:normAutofit fontScale="92500" lnSpcReduction="10000"/>
          </a:bodyPr>
          <a:lstStyle/>
          <a:p>
            <a:pPr algn="l"/>
            <a:r>
              <a:rPr lang="en-US" sz="1500" b="1" i="1" dirty="0">
                <a:solidFill>
                  <a:srgbClr val="FFFFFF"/>
                </a:solidFill>
                <a:cs typeface="Arial"/>
              </a:rPr>
              <a:t>Presenter: </a:t>
            </a:r>
            <a:r>
              <a:rPr lang="en-US" sz="1500" i="1" u="sng" dirty="0">
                <a:solidFill>
                  <a:srgbClr val="FFFFFF"/>
                </a:solidFill>
                <a:cs typeface="Arial"/>
              </a:rPr>
              <a:t>Liu </a:t>
            </a:r>
            <a:r>
              <a:rPr lang="en-US" sz="1500" i="1" u="sng" dirty="0" err="1">
                <a:solidFill>
                  <a:srgbClr val="FFFFFF"/>
                </a:solidFill>
                <a:cs typeface="Arial"/>
              </a:rPr>
              <a:t>Changsong</a:t>
            </a:r>
            <a:endParaRPr lang="en-US" sz="1500" i="1" u="sng" dirty="0">
              <a:solidFill>
                <a:srgbClr val="FFFFFF"/>
              </a:solidFill>
              <a:cs typeface="Arial"/>
            </a:endParaRPr>
          </a:p>
          <a:p>
            <a:pPr algn="l"/>
            <a:endParaRPr lang="en-US" sz="1500" b="1" i="1" dirty="0">
              <a:solidFill>
                <a:srgbClr val="FFFFFF"/>
              </a:solidFill>
              <a:cs typeface="Arial"/>
            </a:endParaRPr>
          </a:p>
          <a:p>
            <a:pPr algn="l"/>
            <a:r>
              <a:rPr lang="en-US" altLang="zh-SG" sz="1500" b="1" i="1" dirty="0">
                <a:solidFill>
                  <a:srgbClr val="FFFFFF"/>
                </a:solidFill>
                <a:cs typeface="Arial"/>
              </a:rPr>
              <a:t>Supervisor:</a:t>
            </a:r>
            <a:r>
              <a:rPr lang="en-US" altLang="zh-SG" sz="1500" i="1" dirty="0">
                <a:solidFill>
                  <a:srgbClr val="FFFFFF"/>
                </a:solidFill>
                <a:cs typeface="Arial"/>
              </a:rPr>
              <a:t> Assoc. Prof. </a:t>
            </a:r>
            <a:r>
              <a:rPr lang="en-US" altLang="zh-SG" sz="1500" i="1" dirty="0" err="1">
                <a:solidFill>
                  <a:srgbClr val="FFFFFF"/>
                </a:solidFill>
                <a:cs typeface="Arial"/>
              </a:rPr>
              <a:t>Chng</a:t>
            </a:r>
            <a:r>
              <a:rPr lang="en-US" altLang="zh-SG" sz="1500" i="1" dirty="0">
                <a:solidFill>
                  <a:srgbClr val="FFFFFF"/>
                </a:solidFill>
                <a:cs typeface="Arial"/>
              </a:rPr>
              <a:t> </a:t>
            </a:r>
            <a:r>
              <a:rPr lang="en-US" altLang="zh-SG" sz="1500" i="1" dirty="0" err="1">
                <a:solidFill>
                  <a:srgbClr val="FFFFFF"/>
                </a:solidFill>
                <a:cs typeface="Arial"/>
              </a:rPr>
              <a:t>Eng</a:t>
            </a:r>
            <a:r>
              <a:rPr lang="en-US" altLang="zh-SG" sz="1500" i="1" dirty="0">
                <a:solidFill>
                  <a:srgbClr val="FFFFFF"/>
                </a:solidFill>
                <a:cs typeface="Arial"/>
              </a:rPr>
              <a:t> </a:t>
            </a:r>
            <a:r>
              <a:rPr lang="en-US" altLang="zh-SG" sz="1500" i="1" dirty="0" err="1">
                <a:solidFill>
                  <a:srgbClr val="FFFFFF"/>
                </a:solidFill>
                <a:cs typeface="Arial"/>
              </a:rPr>
              <a:t>Siong</a:t>
            </a:r>
            <a:endParaRPr lang="en-US" altLang="zh-SG" sz="1500" i="1" dirty="0">
              <a:solidFill>
                <a:srgbClr val="FFFFFF"/>
              </a:solidFill>
              <a:cs typeface="Arial"/>
            </a:endParaRPr>
          </a:p>
          <a:p>
            <a:pPr algn="l"/>
            <a:endParaRPr lang="en-US" sz="1500" b="1" i="1" dirty="0">
              <a:solidFill>
                <a:srgbClr val="FFFFFF"/>
              </a:solidFill>
              <a:cs typeface="Arial"/>
            </a:endParaRPr>
          </a:p>
          <a:p>
            <a:pPr algn="l"/>
            <a:r>
              <a:rPr lang="en-US" sz="1500" i="1" dirty="0">
                <a:solidFill>
                  <a:srgbClr val="FFFFFF"/>
                </a:solidFill>
                <a:cs typeface="Arial"/>
              </a:rPr>
              <a:t>School of Computer Science and Engineering</a:t>
            </a:r>
          </a:p>
          <a:p>
            <a:pPr algn="l"/>
            <a:endParaRPr lang="en-US" sz="1500" i="1" dirty="0">
              <a:solidFill>
                <a:srgbClr val="FFFFFF"/>
              </a:solidFill>
              <a:cs typeface="Arial"/>
            </a:endParaRPr>
          </a:p>
          <a:p>
            <a:pPr algn="l"/>
            <a:r>
              <a:rPr lang="en-US" sz="1500" i="1" dirty="0">
                <a:solidFill>
                  <a:srgbClr val="FFFFFF"/>
                </a:solidFill>
                <a:cs typeface="Arial"/>
              </a:rPr>
              <a:t>03 May 2024</a:t>
            </a:r>
          </a:p>
        </p:txBody>
      </p:sp>
    </p:spTree>
    <p:extLst>
      <p:ext uri="{BB962C8B-B14F-4D97-AF65-F5344CB8AC3E}">
        <p14:creationId xmlns:p14="http://schemas.microsoft.com/office/powerpoint/2010/main" val="1897986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2296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1.3 Literature Review</a:t>
            </a:r>
          </a:p>
        </p:txBody>
      </p:sp>
      <p:sp>
        <p:nvSpPr>
          <p:cNvPr id="15" name="矩形 14">
            <a:extLst>
              <a:ext uri="{FF2B5EF4-FFF2-40B4-BE49-F238E27FC236}">
                <a16:creationId xmlns:a16="http://schemas.microsoft.com/office/drawing/2014/main" id="{E6F56F68-E3AA-321D-40EC-F1292221E8EB}"/>
              </a:ext>
            </a:extLst>
          </p:cNvPr>
          <p:cNvSpPr/>
          <p:nvPr/>
        </p:nvSpPr>
        <p:spPr>
          <a:xfrm>
            <a:off x="288760" y="336884"/>
            <a:ext cx="1716503" cy="465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Introduction</a:t>
            </a:r>
            <a:endParaRPr kumimoji="1" lang="zh-SG" altLang="en-US" dirty="0"/>
          </a:p>
        </p:txBody>
      </p:sp>
      <p:cxnSp>
        <p:nvCxnSpPr>
          <p:cNvPr id="17" name="直线箭头连接符 16">
            <a:extLst>
              <a:ext uri="{FF2B5EF4-FFF2-40B4-BE49-F238E27FC236}">
                <a16:creationId xmlns:a16="http://schemas.microsoft.com/office/drawing/2014/main" id="{AE9F14B3-5CF7-FD44-633E-FB6A5DDDB437}"/>
              </a:ext>
            </a:extLst>
          </p:cNvPr>
          <p:cNvCxnSpPr>
            <a:cxnSpLocks/>
            <a:stCxn id="15"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8F31656E-5DA7-8120-AB1B-80DB67190D2D}"/>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21" name="直线箭头连接符 20">
            <a:extLst>
              <a:ext uri="{FF2B5EF4-FFF2-40B4-BE49-F238E27FC236}">
                <a16:creationId xmlns:a16="http://schemas.microsoft.com/office/drawing/2014/main" id="{072A8165-9B2B-E880-1EDB-BA7438B70DCE}"/>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A752B3E5-F249-D7B0-BC5C-7B87EA3E227F}"/>
              </a:ext>
            </a:extLst>
          </p:cNvPr>
          <p:cNvSpPr/>
          <p:nvPr/>
        </p:nvSpPr>
        <p:spPr>
          <a:xfrm>
            <a:off x="4924930"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Experiment</a:t>
            </a:r>
            <a:endParaRPr kumimoji="1" lang="zh-SG" altLang="en-US" dirty="0">
              <a:solidFill>
                <a:schemeClr val="tx1"/>
              </a:solidFill>
            </a:endParaRPr>
          </a:p>
        </p:txBody>
      </p:sp>
      <p:cxnSp>
        <p:nvCxnSpPr>
          <p:cNvPr id="24" name="直线箭头连接符 23">
            <a:extLst>
              <a:ext uri="{FF2B5EF4-FFF2-40B4-BE49-F238E27FC236}">
                <a16:creationId xmlns:a16="http://schemas.microsoft.com/office/drawing/2014/main" id="{E07BCC5A-9C94-F0C8-5484-884DC4C91EFF}"/>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2F4FB05-5637-ACC3-8373-2369B86B2898}"/>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What are the fine-tuning techniques for LLMs?</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57200" y="2641493"/>
            <a:ext cx="8229600"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altLang="zh-SG" sz="2400" dirty="0" err="1">
                <a:solidFill>
                  <a:srgbClr val="0D0D0D"/>
                </a:solidFill>
                <a:latin typeface="+mn-lt"/>
              </a:rPr>
              <a:t>LoRA</a:t>
            </a:r>
            <a:r>
              <a:rPr lang="en-SG" altLang="zh-SG" sz="2400" dirty="0">
                <a:solidFill>
                  <a:srgbClr val="0D0D0D"/>
                </a:solidFill>
                <a:latin typeface="+mn-lt"/>
              </a:rPr>
              <a:t> </a:t>
            </a:r>
            <a:r>
              <a:rPr lang="en-SG" altLang="zh-SG" sz="2400" baseline="30000" dirty="0">
                <a:solidFill>
                  <a:srgbClr val="0D0D0D"/>
                </a:solidFill>
                <a:latin typeface="+mn-lt"/>
              </a:rPr>
              <a:t>[1]</a:t>
            </a:r>
            <a:endParaRPr lang="en-SG" altLang="zh-SG" sz="2400" b="0" i="0" u="none" strike="noStrike" baseline="30000" dirty="0">
              <a:solidFill>
                <a:srgbClr val="0D0D0D"/>
              </a:solidFill>
              <a:effectLst/>
              <a:latin typeface="+mn-lt"/>
            </a:endParaRPr>
          </a:p>
          <a:p>
            <a:r>
              <a:rPr lang="en-SG" altLang="zh-SG" sz="2400" b="0" i="0" u="none" strike="noStrike" dirty="0">
                <a:solidFill>
                  <a:srgbClr val="0D0D0D"/>
                </a:solidFill>
                <a:effectLst/>
                <a:latin typeface="+mn-lt"/>
              </a:rPr>
              <a:t>Adapters </a:t>
            </a:r>
            <a:r>
              <a:rPr lang="en-SG" altLang="zh-SG" sz="2400" b="0" i="0" u="none" strike="noStrike" baseline="30000" dirty="0">
                <a:solidFill>
                  <a:srgbClr val="0D0D0D"/>
                </a:solidFill>
                <a:effectLst/>
                <a:latin typeface="+mn-lt"/>
              </a:rPr>
              <a:t>[2]</a:t>
            </a:r>
            <a:endParaRPr lang="en-SG" altLang="zh-SG" sz="2400" b="0" i="0" u="none" strike="noStrike" dirty="0">
              <a:solidFill>
                <a:srgbClr val="0D0D0D"/>
              </a:solidFill>
              <a:effectLst/>
              <a:latin typeface="+mn-lt"/>
            </a:endParaRPr>
          </a:p>
          <a:p>
            <a:r>
              <a:rPr lang="en-US" altLang="zh-SG" sz="2400" dirty="0">
                <a:solidFill>
                  <a:srgbClr val="0D0D0D"/>
                </a:solidFill>
                <a:latin typeface="+mn-lt"/>
              </a:rPr>
              <a:t>Prompt Engineering </a:t>
            </a:r>
          </a:p>
          <a:p>
            <a:r>
              <a:rPr lang="en-US" altLang="zh-SG" sz="2400" dirty="0">
                <a:solidFill>
                  <a:srgbClr val="0D0D0D"/>
                </a:solidFill>
                <a:latin typeface="+mn-lt"/>
              </a:rPr>
              <a:t>Full Model Tuning</a:t>
            </a: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9" name="文本框 8">
            <a:extLst>
              <a:ext uri="{FF2B5EF4-FFF2-40B4-BE49-F238E27FC236}">
                <a16:creationId xmlns:a16="http://schemas.microsoft.com/office/drawing/2014/main" id="{CE77A784-2DE7-2892-9150-BEEEAA2176CC}"/>
              </a:ext>
            </a:extLst>
          </p:cNvPr>
          <p:cNvSpPr txBox="1"/>
          <p:nvPr/>
        </p:nvSpPr>
        <p:spPr>
          <a:xfrm>
            <a:off x="457200" y="5954019"/>
            <a:ext cx="8086725" cy="707886"/>
          </a:xfrm>
          <a:prstGeom prst="rect">
            <a:avLst/>
          </a:prstGeom>
          <a:noFill/>
        </p:spPr>
        <p:txBody>
          <a:bodyPr wrap="square">
            <a:spAutoFit/>
          </a:bodyPr>
          <a:lstStyle/>
          <a:p>
            <a:r>
              <a:rPr lang="en-SG" altLang="zh-SG" sz="1000" dirty="0">
                <a:effectLst/>
              </a:rPr>
              <a:t>[1] </a:t>
            </a:r>
            <a:r>
              <a:rPr lang="en-SG" altLang="zh-SG" sz="1000" dirty="0" err="1">
                <a:effectLst/>
              </a:rPr>
              <a:t>Zhiqiang</a:t>
            </a:r>
            <a:r>
              <a:rPr lang="en-SG" altLang="zh-SG" sz="1000" dirty="0">
                <a:effectLst/>
              </a:rPr>
              <a:t> Hu, </a:t>
            </a:r>
            <a:r>
              <a:rPr lang="en-SG" altLang="zh-SG" sz="1000" dirty="0" err="1">
                <a:effectLst/>
              </a:rPr>
              <a:t>Yihuai</a:t>
            </a:r>
            <a:r>
              <a:rPr lang="en-SG" altLang="zh-SG" sz="1000" dirty="0">
                <a:effectLst/>
              </a:rPr>
              <a:t> Lan, Lei Wang, </a:t>
            </a:r>
            <a:r>
              <a:rPr lang="en-SG" altLang="zh-SG" sz="1000" dirty="0" err="1">
                <a:effectLst/>
              </a:rPr>
              <a:t>Wanyu</a:t>
            </a:r>
            <a:r>
              <a:rPr lang="en-SG" altLang="zh-SG" sz="1000" dirty="0">
                <a:effectLst/>
              </a:rPr>
              <a:t> Xu, </a:t>
            </a:r>
            <a:r>
              <a:rPr lang="en-SG" altLang="zh-SG" sz="1000" dirty="0" err="1">
                <a:effectLst/>
              </a:rPr>
              <a:t>Ee</a:t>
            </a:r>
            <a:r>
              <a:rPr lang="en-SG" altLang="zh-SG" sz="1000" dirty="0">
                <a:effectLst/>
              </a:rPr>
              <a:t>-Peng Lim, Roy Ka-Wei Lee, </a:t>
            </a:r>
            <a:r>
              <a:rPr lang="en-SG" altLang="zh-SG" sz="1000" dirty="0" err="1">
                <a:effectLst/>
              </a:rPr>
              <a:t>Lidong</a:t>
            </a:r>
            <a:r>
              <a:rPr lang="en-SG" altLang="zh-SG" sz="1000" dirty="0">
                <a:effectLst/>
              </a:rPr>
              <a:t> Bing, and </a:t>
            </a:r>
            <a:r>
              <a:rPr lang="en-SG" altLang="zh-SG" sz="1000" dirty="0" err="1">
                <a:effectLst/>
              </a:rPr>
              <a:t>Soujanya</a:t>
            </a:r>
            <a:r>
              <a:rPr lang="en-SG" altLang="zh-SG" sz="1000" dirty="0">
                <a:effectLst/>
              </a:rPr>
              <a:t> </a:t>
            </a:r>
            <a:r>
              <a:rPr lang="en-SG" altLang="zh-SG" sz="1000" dirty="0" err="1">
                <a:effectLst/>
              </a:rPr>
              <a:t>Poria</a:t>
            </a:r>
            <a:r>
              <a:rPr lang="en-SG" altLang="zh-SG" sz="1000" dirty="0">
                <a:effectLst/>
              </a:rPr>
              <a:t>. </a:t>
            </a:r>
            <a:r>
              <a:rPr lang="en-SG" altLang="zh-SG" sz="1000" dirty="0" err="1">
                <a:effectLst/>
              </a:rPr>
              <a:t>Llm</a:t>
            </a:r>
            <a:r>
              <a:rPr lang="en-SG" altLang="zh-SG" sz="1000" dirty="0">
                <a:effectLst/>
              </a:rPr>
              <a:t>-adapters: An adapter family for parameter-efficient fine-tuning of large language models. </a:t>
            </a:r>
            <a:r>
              <a:rPr lang="en-SG" altLang="zh-SG" sz="1000" dirty="0" err="1">
                <a:effectLst/>
              </a:rPr>
              <a:t>arXiv</a:t>
            </a:r>
            <a:r>
              <a:rPr lang="en-SG" altLang="zh-SG" sz="1000" dirty="0">
                <a:effectLst/>
              </a:rPr>
              <a:t> preprint arXiv:2304.01933, 2023. </a:t>
            </a:r>
          </a:p>
          <a:p>
            <a:endParaRPr lang="en-SG" altLang="zh-SG" sz="1000" dirty="0">
              <a:effectLst/>
            </a:endParaRPr>
          </a:p>
          <a:p>
            <a:pPr marL="0" indent="0">
              <a:buNone/>
            </a:pPr>
            <a:endParaRPr lang="en-SG" altLang="zh-SG" sz="1000" dirty="0">
              <a:effectLst/>
            </a:endParaRPr>
          </a:p>
        </p:txBody>
      </p:sp>
      <p:sp>
        <p:nvSpPr>
          <p:cNvPr id="8" name="Slide Number Placeholder 3">
            <a:extLst>
              <a:ext uri="{FF2B5EF4-FFF2-40B4-BE49-F238E27FC236}">
                <a16:creationId xmlns:a16="http://schemas.microsoft.com/office/drawing/2014/main" id="{3022ADDD-F8C6-FF47-C762-9401604FD580}"/>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10</a:t>
            </a:fld>
            <a:endParaRPr lang="en-US"/>
          </a:p>
        </p:txBody>
      </p:sp>
      <p:pic>
        <p:nvPicPr>
          <p:cNvPr id="7" name="图片 6" descr="图示&#10;&#10;描述已自动生成">
            <a:extLst>
              <a:ext uri="{FF2B5EF4-FFF2-40B4-BE49-F238E27FC236}">
                <a16:creationId xmlns:a16="http://schemas.microsoft.com/office/drawing/2014/main" id="{5B46830F-F7BD-05A5-3341-E56F4D9952B4}"/>
              </a:ext>
            </a:extLst>
          </p:cNvPr>
          <p:cNvPicPr>
            <a:picLocks noChangeAspect="1"/>
          </p:cNvPicPr>
          <p:nvPr/>
        </p:nvPicPr>
        <p:blipFill>
          <a:blip r:embed="rId3"/>
          <a:stretch>
            <a:fillRect/>
          </a:stretch>
        </p:blipFill>
        <p:spPr>
          <a:xfrm>
            <a:off x="5091119" y="2346897"/>
            <a:ext cx="2374900" cy="2463800"/>
          </a:xfrm>
          <a:prstGeom prst="rect">
            <a:avLst/>
          </a:prstGeom>
        </p:spPr>
      </p:pic>
      <p:sp>
        <p:nvSpPr>
          <p:cNvPr id="11" name="文本框 10">
            <a:extLst>
              <a:ext uri="{FF2B5EF4-FFF2-40B4-BE49-F238E27FC236}">
                <a16:creationId xmlns:a16="http://schemas.microsoft.com/office/drawing/2014/main" id="{4046F192-2FF3-5F30-7A4C-EBFAACC76FA2}"/>
              </a:ext>
            </a:extLst>
          </p:cNvPr>
          <p:cNvSpPr txBox="1"/>
          <p:nvPr/>
        </p:nvSpPr>
        <p:spPr>
          <a:xfrm>
            <a:off x="5091119" y="4810697"/>
            <a:ext cx="2986084" cy="318043"/>
          </a:xfrm>
          <a:prstGeom prst="rect">
            <a:avLst/>
          </a:prstGeom>
          <a:noFill/>
        </p:spPr>
        <p:txBody>
          <a:bodyPr wrap="square" rtlCol="0">
            <a:spAutoFit/>
          </a:bodyPr>
          <a:lstStyle/>
          <a:p>
            <a:r>
              <a:rPr kumimoji="1" lang="en-US" altLang="zh-SG" sz="1400" i="1" dirty="0"/>
              <a:t>Illustration of and Adapters</a:t>
            </a:r>
            <a:r>
              <a:rPr kumimoji="1" lang="en-US" altLang="zh-SG" sz="1400" i="1" baseline="30000" dirty="0"/>
              <a:t>[2]</a:t>
            </a:r>
            <a:endParaRPr kumimoji="1" lang="zh-SG" altLang="en-US" sz="1400" i="1" dirty="0"/>
          </a:p>
        </p:txBody>
      </p:sp>
      <p:sp>
        <p:nvSpPr>
          <p:cNvPr id="4" name="矩形 3">
            <a:extLst>
              <a:ext uri="{FF2B5EF4-FFF2-40B4-BE49-F238E27FC236}">
                <a16:creationId xmlns:a16="http://schemas.microsoft.com/office/drawing/2014/main" id="{FCCD47FC-A8C0-1E65-9448-A109B4B241A4}"/>
              </a:ext>
            </a:extLst>
          </p:cNvPr>
          <p:cNvSpPr/>
          <p:nvPr/>
        </p:nvSpPr>
        <p:spPr>
          <a:xfrm>
            <a:off x="5351120" y="2937954"/>
            <a:ext cx="835200" cy="2160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dirty="0"/>
          </a:p>
        </p:txBody>
      </p:sp>
      <p:sp>
        <p:nvSpPr>
          <p:cNvPr id="12" name="矩形 11">
            <a:extLst>
              <a:ext uri="{FF2B5EF4-FFF2-40B4-BE49-F238E27FC236}">
                <a16:creationId xmlns:a16="http://schemas.microsoft.com/office/drawing/2014/main" id="{2EF07160-E886-7FF3-9691-139616151996}"/>
              </a:ext>
            </a:extLst>
          </p:cNvPr>
          <p:cNvSpPr/>
          <p:nvPr/>
        </p:nvSpPr>
        <p:spPr>
          <a:xfrm>
            <a:off x="5351120" y="3536006"/>
            <a:ext cx="835200" cy="2160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dirty="0"/>
          </a:p>
        </p:txBody>
      </p:sp>
    </p:spTree>
    <p:extLst>
      <p:ext uri="{BB962C8B-B14F-4D97-AF65-F5344CB8AC3E}">
        <p14:creationId xmlns:p14="http://schemas.microsoft.com/office/powerpoint/2010/main" val="268201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grpId="1"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2" grpId="0" animBg="1"/>
      <p:bldP spid="1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2296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1.3 Literature Review</a:t>
            </a:r>
          </a:p>
        </p:txBody>
      </p:sp>
      <p:sp>
        <p:nvSpPr>
          <p:cNvPr id="15" name="矩形 14">
            <a:extLst>
              <a:ext uri="{FF2B5EF4-FFF2-40B4-BE49-F238E27FC236}">
                <a16:creationId xmlns:a16="http://schemas.microsoft.com/office/drawing/2014/main" id="{E6F56F68-E3AA-321D-40EC-F1292221E8EB}"/>
              </a:ext>
            </a:extLst>
          </p:cNvPr>
          <p:cNvSpPr/>
          <p:nvPr/>
        </p:nvSpPr>
        <p:spPr>
          <a:xfrm>
            <a:off x="288760" y="336884"/>
            <a:ext cx="1716503" cy="465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Introduction</a:t>
            </a:r>
            <a:endParaRPr kumimoji="1" lang="zh-SG" altLang="en-US" dirty="0"/>
          </a:p>
        </p:txBody>
      </p:sp>
      <p:cxnSp>
        <p:nvCxnSpPr>
          <p:cNvPr id="17" name="直线箭头连接符 16">
            <a:extLst>
              <a:ext uri="{FF2B5EF4-FFF2-40B4-BE49-F238E27FC236}">
                <a16:creationId xmlns:a16="http://schemas.microsoft.com/office/drawing/2014/main" id="{AE9F14B3-5CF7-FD44-633E-FB6A5DDDB437}"/>
              </a:ext>
            </a:extLst>
          </p:cNvPr>
          <p:cNvCxnSpPr>
            <a:cxnSpLocks/>
            <a:stCxn id="15"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8F31656E-5DA7-8120-AB1B-80DB67190D2D}"/>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21" name="直线箭头连接符 20">
            <a:extLst>
              <a:ext uri="{FF2B5EF4-FFF2-40B4-BE49-F238E27FC236}">
                <a16:creationId xmlns:a16="http://schemas.microsoft.com/office/drawing/2014/main" id="{072A8165-9B2B-E880-1EDB-BA7438B70DCE}"/>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A752B3E5-F249-D7B0-BC5C-7B87EA3E227F}"/>
              </a:ext>
            </a:extLst>
          </p:cNvPr>
          <p:cNvSpPr/>
          <p:nvPr/>
        </p:nvSpPr>
        <p:spPr>
          <a:xfrm>
            <a:off x="4924930"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Experiment</a:t>
            </a:r>
            <a:endParaRPr kumimoji="1" lang="zh-SG" altLang="en-US" dirty="0">
              <a:solidFill>
                <a:schemeClr val="tx1"/>
              </a:solidFill>
            </a:endParaRPr>
          </a:p>
        </p:txBody>
      </p:sp>
      <p:cxnSp>
        <p:nvCxnSpPr>
          <p:cNvPr id="24" name="直线箭头连接符 23">
            <a:extLst>
              <a:ext uri="{FF2B5EF4-FFF2-40B4-BE49-F238E27FC236}">
                <a16:creationId xmlns:a16="http://schemas.microsoft.com/office/drawing/2014/main" id="{E07BCC5A-9C94-F0C8-5484-884DC4C91EFF}"/>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2F4FB05-5637-ACC3-8373-2369B86B2898}"/>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What are the fine-tuning techniques for LLMs?</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63764" y="2641493"/>
            <a:ext cx="8229600"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altLang="zh-SG" sz="2400" dirty="0" err="1">
                <a:solidFill>
                  <a:srgbClr val="0D0D0D"/>
                </a:solidFill>
                <a:latin typeface="+mn-lt"/>
              </a:rPr>
              <a:t>LoRA</a:t>
            </a:r>
            <a:r>
              <a:rPr lang="en-SG" altLang="zh-SG" sz="2400" dirty="0">
                <a:solidFill>
                  <a:srgbClr val="0D0D0D"/>
                </a:solidFill>
                <a:latin typeface="+mn-lt"/>
              </a:rPr>
              <a:t> </a:t>
            </a:r>
            <a:r>
              <a:rPr lang="en-SG" altLang="zh-SG" sz="2400" baseline="30000" dirty="0">
                <a:solidFill>
                  <a:srgbClr val="0D0D0D"/>
                </a:solidFill>
                <a:latin typeface="+mn-lt"/>
              </a:rPr>
              <a:t>[1]</a:t>
            </a:r>
            <a:endParaRPr lang="en-SG" altLang="zh-SG" sz="2400" b="0" i="0" u="none" strike="noStrike" baseline="30000" dirty="0">
              <a:solidFill>
                <a:srgbClr val="0D0D0D"/>
              </a:solidFill>
              <a:effectLst/>
              <a:latin typeface="+mn-lt"/>
            </a:endParaRPr>
          </a:p>
          <a:p>
            <a:r>
              <a:rPr lang="en-SG" altLang="zh-SG" sz="2400" b="0" i="0" u="none" strike="noStrike" dirty="0">
                <a:solidFill>
                  <a:srgbClr val="0D0D0D"/>
                </a:solidFill>
                <a:effectLst/>
                <a:latin typeface="+mn-lt"/>
              </a:rPr>
              <a:t>Adapters </a:t>
            </a:r>
            <a:r>
              <a:rPr lang="en-SG" altLang="zh-SG" sz="2400" b="0" i="0" u="none" strike="noStrike" baseline="30000" dirty="0">
                <a:solidFill>
                  <a:srgbClr val="0D0D0D"/>
                </a:solidFill>
                <a:effectLst/>
                <a:latin typeface="+mn-lt"/>
              </a:rPr>
              <a:t>[2]</a:t>
            </a:r>
            <a:endParaRPr lang="en-SG" altLang="zh-SG" sz="2400" b="0" i="0" u="none" strike="noStrike" dirty="0">
              <a:solidFill>
                <a:srgbClr val="0D0D0D"/>
              </a:solidFill>
              <a:effectLst/>
              <a:latin typeface="+mn-lt"/>
            </a:endParaRPr>
          </a:p>
          <a:p>
            <a:r>
              <a:rPr lang="en-US" altLang="zh-SG" sz="2400" dirty="0">
                <a:solidFill>
                  <a:srgbClr val="0D0D0D"/>
                </a:solidFill>
                <a:latin typeface="+mn-lt"/>
              </a:rPr>
              <a:t>Prompt Engineering </a:t>
            </a:r>
          </a:p>
          <a:p>
            <a:r>
              <a:rPr lang="en-US" altLang="zh-SG" sz="2400" dirty="0">
                <a:solidFill>
                  <a:srgbClr val="0D0D0D"/>
                </a:solidFill>
                <a:latin typeface="+mn-lt"/>
              </a:rPr>
              <a:t>Full Model Tuning</a:t>
            </a: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9" name="文本框 8">
            <a:extLst>
              <a:ext uri="{FF2B5EF4-FFF2-40B4-BE49-F238E27FC236}">
                <a16:creationId xmlns:a16="http://schemas.microsoft.com/office/drawing/2014/main" id="{CE77A784-2DE7-2892-9150-BEEEAA2176CC}"/>
              </a:ext>
            </a:extLst>
          </p:cNvPr>
          <p:cNvSpPr txBox="1"/>
          <p:nvPr/>
        </p:nvSpPr>
        <p:spPr>
          <a:xfrm>
            <a:off x="442913" y="5661313"/>
            <a:ext cx="8343900" cy="1169551"/>
          </a:xfrm>
          <a:prstGeom prst="rect">
            <a:avLst/>
          </a:prstGeom>
          <a:noFill/>
        </p:spPr>
        <p:txBody>
          <a:bodyPr wrap="square">
            <a:spAutoFit/>
          </a:bodyPr>
          <a:lstStyle/>
          <a:p>
            <a:r>
              <a:rPr lang="en-SG" altLang="zh-SG" sz="1000" b="0" i="0" u="none" strike="noStrike" dirty="0">
                <a:solidFill>
                  <a:srgbClr val="0D0D0D"/>
                </a:solidFill>
                <a:effectLst/>
              </a:rPr>
              <a:t>[1] </a:t>
            </a:r>
            <a:r>
              <a:rPr lang="en-SG" altLang="zh-SG" sz="1000" dirty="0">
                <a:effectLst/>
              </a:rPr>
              <a:t>Edward J Hu, </a:t>
            </a:r>
            <a:r>
              <a:rPr lang="en-SG" altLang="zh-SG" sz="1000" dirty="0" err="1">
                <a:effectLst/>
              </a:rPr>
              <a:t>Yelong</a:t>
            </a:r>
            <a:r>
              <a:rPr lang="en-SG" altLang="zh-SG" sz="1000" dirty="0">
                <a:effectLst/>
              </a:rPr>
              <a:t> Shen, Phillip Wallis, </a:t>
            </a:r>
            <a:r>
              <a:rPr lang="en-SG" altLang="zh-SG" sz="1000" dirty="0" err="1">
                <a:effectLst/>
              </a:rPr>
              <a:t>Zeyuan</a:t>
            </a:r>
            <a:r>
              <a:rPr lang="en-SG" altLang="zh-SG" sz="1000" dirty="0">
                <a:effectLst/>
              </a:rPr>
              <a:t> Allen-Zhu, </a:t>
            </a:r>
            <a:r>
              <a:rPr lang="en-SG" altLang="zh-SG" sz="1000" dirty="0" err="1">
                <a:effectLst/>
              </a:rPr>
              <a:t>Yuanzhi</a:t>
            </a:r>
            <a:r>
              <a:rPr lang="en-SG" altLang="zh-SG" sz="1000" dirty="0">
                <a:effectLst/>
              </a:rPr>
              <a:t> Li, </a:t>
            </a:r>
            <a:r>
              <a:rPr lang="en-SG" altLang="zh-SG" sz="1000" dirty="0" err="1">
                <a:effectLst/>
              </a:rPr>
              <a:t>Shean</a:t>
            </a:r>
            <a:r>
              <a:rPr lang="en-SG" altLang="zh-SG" sz="1000" dirty="0">
                <a:effectLst/>
              </a:rPr>
              <a:t> Wang, Lu Wang, and </a:t>
            </a:r>
            <a:r>
              <a:rPr lang="en-SG" altLang="zh-SG" sz="1000" dirty="0" err="1">
                <a:effectLst/>
              </a:rPr>
              <a:t>Weizhu</a:t>
            </a:r>
            <a:r>
              <a:rPr lang="en-SG" altLang="zh-SG" sz="1000" dirty="0">
                <a:effectLst/>
              </a:rPr>
              <a:t> Chen. Lora: Low-rank adaptation of large language models. </a:t>
            </a:r>
            <a:r>
              <a:rPr lang="en-SG" altLang="zh-SG" sz="1000" dirty="0" err="1">
                <a:effectLst/>
              </a:rPr>
              <a:t>arXiv</a:t>
            </a:r>
            <a:r>
              <a:rPr lang="en-SG" altLang="zh-SG" sz="1000" dirty="0">
                <a:effectLst/>
              </a:rPr>
              <a:t> preprint arXiv:2106.09685, 2021. </a:t>
            </a:r>
          </a:p>
          <a:p>
            <a:r>
              <a:rPr lang="en-SG" altLang="zh-SG" sz="1000" dirty="0"/>
              <a:t>[2] </a:t>
            </a:r>
            <a:r>
              <a:rPr lang="en-SG" altLang="zh-SG" sz="1000" dirty="0" err="1">
                <a:effectLst/>
              </a:rPr>
              <a:t>Zhiqiang</a:t>
            </a:r>
            <a:r>
              <a:rPr lang="en-SG" altLang="zh-SG" sz="1000" dirty="0">
                <a:effectLst/>
              </a:rPr>
              <a:t> Hu, </a:t>
            </a:r>
            <a:r>
              <a:rPr lang="en-SG" altLang="zh-SG" sz="1000" dirty="0" err="1">
                <a:effectLst/>
              </a:rPr>
              <a:t>Yihuai</a:t>
            </a:r>
            <a:r>
              <a:rPr lang="en-SG" altLang="zh-SG" sz="1000" dirty="0">
                <a:effectLst/>
              </a:rPr>
              <a:t> Lan, Lei Wang, </a:t>
            </a:r>
            <a:r>
              <a:rPr lang="en-SG" altLang="zh-SG" sz="1000" dirty="0" err="1">
                <a:effectLst/>
              </a:rPr>
              <a:t>Wanyu</a:t>
            </a:r>
            <a:r>
              <a:rPr lang="en-SG" altLang="zh-SG" sz="1000" dirty="0">
                <a:effectLst/>
              </a:rPr>
              <a:t> Xu, </a:t>
            </a:r>
            <a:r>
              <a:rPr lang="en-SG" altLang="zh-SG" sz="1000" dirty="0" err="1">
                <a:effectLst/>
              </a:rPr>
              <a:t>Ee</a:t>
            </a:r>
            <a:r>
              <a:rPr lang="en-SG" altLang="zh-SG" sz="1000" dirty="0">
                <a:effectLst/>
              </a:rPr>
              <a:t>-Peng Lim, Roy Ka-Wei Lee, </a:t>
            </a:r>
            <a:r>
              <a:rPr lang="en-SG" altLang="zh-SG" sz="1000" dirty="0" err="1">
                <a:effectLst/>
              </a:rPr>
              <a:t>Lidong</a:t>
            </a:r>
            <a:r>
              <a:rPr lang="en-SG" altLang="zh-SG" sz="1000" dirty="0">
                <a:effectLst/>
              </a:rPr>
              <a:t> Bing, and </a:t>
            </a:r>
            <a:r>
              <a:rPr lang="en-SG" altLang="zh-SG" sz="1000" dirty="0" err="1">
                <a:effectLst/>
              </a:rPr>
              <a:t>Soujanya</a:t>
            </a:r>
            <a:r>
              <a:rPr lang="en-SG" altLang="zh-SG" sz="1000" dirty="0">
                <a:effectLst/>
              </a:rPr>
              <a:t> </a:t>
            </a:r>
            <a:r>
              <a:rPr lang="en-SG" altLang="zh-SG" sz="1000" dirty="0" err="1">
                <a:effectLst/>
              </a:rPr>
              <a:t>Poria</a:t>
            </a:r>
            <a:r>
              <a:rPr lang="en-SG" altLang="zh-SG" sz="1000" dirty="0">
                <a:effectLst/>
              </a:rPr>
              <a:t>. </a:t>
            </a:r>
            <a:r>
              <a:rPr lang="en-SG" altLang="zh-SG" sz="1000" dirty="0" err="1">
                <a:effectLst/>
              </a:rPr>
              <a:t>Llm</a:t>
            </a:r>
            <a:r>
              <a:rPr lang="en-SG" altLang="zh-SG" sz="1000" dirty="0">
                <a:effectLst/>
              </a:rPr>
              <a:t>-adapters: An adapter family for parameter-efficient fine-tuning of large language models. </a:t>
            </a:r>
            <a:r>
              <a:rPr lang="en-SG" altLang="zh-SG" sz="1000" dirty="0" err="1">
                <a:effectLst/>
              </a:rPr>
              <a:t>arXiv</a:t>
            </a:r>
            <a:r>
              <a:rPr lang="en-SG" altLang="zh-SG" sz="1000" dirty="0">
                <a:effectLst/>
              </a:rPr>
              <a:t> preprint arXiv:2304.01933, 2023.</a:t>
            </a:r>
          </a:p>
          <a:p>
            <a:r>
              <a:rPr lang="en-SG" altLang="zh-SG" sz="1000" dirty="0"/>
              <a:t> </a:t>
            </a:r>
          </a:p>
          <a:p>
            <a:endParaRPr lang="en-SG" altLang="zh-SG" sz="1000" dirty="0">
              <a:effectLst/>
            </a:endParaRPr>
          </a:p>
          <a:p>
            <a:pPr marL="0" indent="0">
              <a:buNone/>
            </a:pPr>
            <a:endParaRPr lang="en-SG" altLang="zh-SG" sz="1000" dirty="0">
              <a:effectLst/>
            </a:endParaRPr>
          </a:p>
        </p:txBody>
      </p:sp>
      <p:sp>
        <p:nvSpPr>
          <p:cNvPr id="8" name="Slide Number Placeholder 3">
            <a:extLst>
              <a:ext uri="{FF2B5EF4-FFF2-40B4-BE49-F238E27FC236}">
                <a16:creationId xmlns:a16="http://schemas.microsoft.com/office/drawing/2014/main" id="{3022ADDD-F8C6-FF47-C762-9401604FD580}"/>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11</a:t>
            </a:fld>
            <a:endParaRPr lang="en-US"/>
          </a:p>
        </p:txBody>
      </p:sp>
      <p:sp>
        <p:nvSpPr>
          <p:cNvPr id="11" name="文本框 10">
            <a:extLst>
              <a:ext uri="{FF2B5EF4-FFF2-40B4-BE49-F238E27FC236}">
                <a16:creationId xmlns:a16="http://schemas.microsoft.com/office/drawing/2014/main" id="{4046F192-2FF3-5F30-7A4C-EBFAACC76FA2}"/>
              </a:ext>
            </a:extLst>
          </p:cNvPr>
          <p:cNvSpPr txBox="1"/>
          <p:nvPr/>
        </p:nvSpPr>
        <p:spPr>
          <a:xfrm>
            <a:off x="4466648" y="5139313"/>
            <a:ext cx="3207695" cy="309243"/>
          </a:xfrm>
          <a:prstGeom prst="rect">
            <a:avLst/>
          </a:prstGeom>
          <a:noFill/>
        </p:spPr>
        <p:txBody>
          <a:bodyPr wrap="square" rtlCol="0">
            <a:spAutoFit/>
          </a:bodyPr>
          <a:lstStyle/>
          <a:p>
            <a:r>
              <a:rPr kumimoji="1" lang="en-US" altLang="zh-SG" sz="1400" i="1" dirty="0"/>
              <a:t>Illustration of Prompt Engineering</a:t>
            </a:r>
            <a:endParaRPr kumimoji="1" lang="zh-SG" altLang="en-US" sz="1400" i="1" dirty="0"/>
          </a:p>
        </p:txBody>
      </p:sp>
      <p:grpSp>
        <p:nvGrpSpPr>
          <p:cNvPr id="43" name="组合 42">
            <a:extLst>
              <a:ext uri="{FF2B5EF4-FFF2-40B4-BE49-F238E27FC236}">
                <a16:creationId xmlns:a16="http://schemas.microsoft.com/office/drawing/2014/main" id="{0923B5CF-A732-1066-ECBC-C6FBB83F0205}"/>
              </a:ext>
            </a:extLst>
          </p:cNvPr>
          <p:cNvGrpSpPr/>
          <p:nvPr/>
        </p:nvGrpSpPr>
        <p:grpSpPr>
          <a:xfrm>
            <a:off x="4543410" y="2300566"/>
            <a:ext cx="2357438" cy="2760865"/>
            <a:chOff x="5286375" y="2300566"/>
            <a:chExt cx="2357438" cy="2760865"/>
          </a:xfrm>
        </p:grpSpPr>
        <p:sp>
          <p:nvSpPr>
            <p:cNvPr id="13" name="矩形 12">
              <a:extLst>
                <a:ext uri="{FF2B5EF4-FFF2-40B4-BE49-F238E27FC236}">
                  <a16:creationId xmlns:a16="http://schemas.microsoft.com/office/drawing/2014/main" id="{11DB75E2-F27B-3434-7BCF-76F6E1FD43E3}"/>
                </a:ext>
              </a:extLst>
            </p:cNvPr>
            <p:cNvSpPr/>
            <p:nvPr/>
          </p:nvSpPr>
          <p:spPr>
            <a:xfrm>
              <a:off x="5286375" y="2300566"/>
              <a:ext cx="2343150" cy="276086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a:p>
          </p:txBody>
        </p:sp>
        <p:sp>
          <p:nvSpPr>
            <p:cNvPr id="14" name="文本框 13">
              <a:extLst>
                <a:ext uri="{FF2B5EF4-FFF2-40B4-BE49-F238E27FC236}">
                  <a16:creationId xmlns:a16="http://schemas.microsoft.com/office/drawing/2014/main" id="{3998F598-2878-6D19-E7BC-5808B0F277D5}"/>
                </a:ext>
              </a:extLst>
            </p:cNvPr>
            <p:cNvSpPr txBox="1"/>
            <p:nvPr/>
          </p:nvSpPr>
          <p:spPr>
            <a:xfrm>
              <a:off x="5513150" y="2438528"/>
              <a:ext cx="2130663" cy="369332"/>
            </a:xfrm>
            <a:prstGeom prst="rect">
              <a:avLst/>
            </a:prstGeom>
            <a:noFill/>
          </p:spPr>
          <p:txBody>
            <a:bodyPr wrap="square" rtlCol="0">
              <a:spAutoFit/>
            </a:bodyPr>
            <a:lstStyle/>
            <a:p>
              <a:r>
                <a:rPr kumimoji="1" lang="en-US" altLang="zh-SG" b="1" dirty="0"/>
                <a:t>Prompt Engineering</a:t>
              </a:r>
              <a:endParaRPr kumimoji="1" lang="zh-SG" altLang="en-US" b="1" dirty="0"/>
            </a:p>
          </p:txBody>
        </p:sp>
        <p:sp>
          <p:nvSpPr>
            <p:cNvPr id="16" name="矩形 15">
              <a:extLst>
                <a:ext uri="{FF2B5EF4-FFF2-40B4-BE49-F238E27FC236}">
                  <a16:creationId xmlns:a16="http://schemas.microsoft.com/office/drawing/2014/main" id="{35B83155-3280-2670-9A02-B885A627A7FD}"/>
                </a:ext>
              </a:extLst>
            </p:cNvPr>
            <p:cNvSpPr/>
            <p:nvPr/>
          </p:nvSpPr>
          <p:spPr>
            <a:xfrm>
              <a:off x="5513150" y="3028950"/>
              <a:ext cx="1959213" cy="65722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a:p>
          </p:txBody>
        </p:sp>
        <p:sp>
          <p:nvSpPr>
            <p:cNvPr id="18" name="文本框 17">
              <a:extLst>
                <a:ext uri="{FF2B5EF4-FFF2-40B4-BE49-F238E27FC236}">
                  <a16:creationId xmlns:a16="http://schemas.microsoft.com/office/drawing/2014/main" id="{AD3340C0-1738-15E5-B88E-1DF181D499BC}"/>
                </a:ext>
              </a:extLst>
            </p:cNvPr>
            <p:cNvSpPr txBox="1"/>
            <p:nvPr/>
          </p:nvSpPr>
          <p:spPr>
            <a:xfrm>
              <a:off x="5716807" y="3104034"/>
              <a:ext cx="1723348" cy="307777"/>
            </a:xfrm>
            <a:prstGeom prst="rect">
              <a:avLst/>
            </a:prstGeom>
            <a:noFill/>
          </p:spPr>
          <p:txBody>
            <a:bodyPr wrap="square" rtlCol="0">
              <a:spAutoFit/>
            </a:bodyPr>
            <a:lstStyle/>
            <a:p>
              <a:r>
                <a:rPr kumimoji="1" lang="en-US" altLang="zh-SG" sz="1400" dirty="0">
                  <a:latin typeface="Arial" panose="020B0604020202020204" pitchFamily="34" charset="0"/>
                  <a:cs typeface="Arial" panose="020B0604020202020204" pitchFamily="34" charset="0"/>
                </a:rPr>
                <a:t>Pre-trained Model</a:t>
              </a:r>
            </a:p>
          </p:txBody>
        </p:sp>
        <p:sp>
          <p:nvSpPr>
            <p:cNvPr id="19" name="文本框 18">
              <a:extLst>
                <a:ext uri="{FF2B5EF4-FFF2-40B4-BE49-F238E27FC236}">
                  <a16:creationId xmlns:a16="http://schemas.microsoft.com/office/drawing/2014/main" id="{4A573BFE-D43D-ECA3-42A5-1DAE9D8AC2BF}"/>
                </a:ext>
              </a:extLst>
            </p:cNvPr>
            <p:cNvSpPr txBox="1"/>
            <p:nvPr/>
          </p:nvSpPr>
          <p:spPr>
            <a:xfrm>
              <a:off x="5890799" y="3320403"/>
              <a:ext cx="1203914" cy="369332"/>
            </a:xfrm>
            <a:prstGeom prst="rect">
              <a:avLst/>
            </a:prstGeom>
            <a:noFill/>
          </p:spPr>
          <p:txBody>
            <a:bodyPr wrap="square" rtlCol="0">
              <a:spAutoFit/>
            </a:bodyPr>
            <a:lstStyle/>
            <a:p>
              <a:r>
                <a:rPr kumimoji="1" lang="en-US" altLang="zh-SG" dirty="0"/>
                <a:t>* </a:t>
              </a:r>
              <a:r>
                <a:rPr kumimoji="1" lang="en-US" altLang="zh-SG" dirty="0">
                  <a:solidFill>
                    <a:srgbClr val="FFC000"/>
                  </a:solidFill>
                </a:rPr>
                <a:t>Frozen</a:t>
              </a:r>
              <a:r>
                <a:rPr kumimoji="1" lang="en-US" altLang="zh-SG" dirty="0"/>
                <a:t> *</a:t>
              </a:r>
              <a:endParaRPr kumimoji="1" lang="zh-SG" altLang="en-US" dirty="0"/>
            </a:p>
          </p:txBody>
        </p:sp>
        <p:cxnSp>
          <p:nvCxnSpPr>
            <p:cNvPr id="26" name="直线箭头连接符 25">
              <a:extLst>
                <a:ext uri="{FF2B5EF4-FFF2-40B4-BE49-F238E27FC236}">
                  <a16:creationId xmlns:a16="http://schemas.microsoft.com/office/drawing/2014/main" id="{70D4C63D-AECC-7951-6918-32F7436A91EF}"/>
                </a:ext>
              </a:extLst>
            </p:cNvPr>
            <p:cNvCxnSpPr>
              <a:cxnSpLocks/>
            </p:cNvCxnSpPr>
            <p:nvPr/>
          </p:nvCxnSpPr>
          <p:spPr>
            <a:xfrm flipV="1">
              <a:off x="5816106" y="3686175"/>
              <a:ext cx="0" cy="3571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直线箭头连接符 27">
              <a:extLst>
                <a:ext uri="{FF2B5EF4-FFF2-40B4-BE49-F238E27FC236}">
                  <a16:creationId xmlns:a16="http://schemas.microsoft.com/office/drawing/2014/main" id="{4EF95E58-C62E-8436-3054-F7B7E055864E}"/>
                </a:ext>
              </a:extLst>
            </p:cNvPr>
            <p:cNvCxnSpPr>
              <a:cxnSpLocks/>
            </p:cNvCxnSpPr>
            <p:nvPr/>
          </p:nvCxnSpPr>
          <p:spPr>
            <a:xfrm flipV="1">
              <a:off x="6897196" y="3686175"/>
              <a:ext cx="0" cy="3571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2" name="组合 31">
              <a:extLst>
                <a:ext uri="{FF2B5EF4-FFF2-40B4-BE49-F238E27FC236}">
                  <a16:creationId xmlns:a16="http://schemas.microsoft.com/office/drawing/2014/main" id="{940FCBFD-72D9-8E09-7D8E-13346BED045A}"/>
                </a:ext>
              </a:extLst>
            </p:cNvPr>
            <p:cNvGrpSpPr/>
            <p:nvPr/>
          </p:nvGrpSpPr>
          <p:grpSpPr>
            <a:xfrm>
              <a:off x="5509015" y="4176139"/>
              <a:ext cx="623322" cy="217319"/>
              <a:chOff x="5509015" y="4176139"/>
              <a:chExt cx="623322" cy="217319"/>
            </a:xfrm>
          </p:grpSpPr>
          <p:sp>
            <p:nvSpPr>
              <p:cNvPr id="29" name="矩形 28">
                <a:extLst>
                  <a:ext uri="{FF2B5EF4-FFF2-40B4-BE49-F238E27FC236}">
                    <a16:creationId xmlns:a16="http://schemas.microsoft.com/office/drawing/2014/main" id="{AED0895C-F6D2-42E9-B387-E459C04D092D}"/>
                  </a:ext>
                </a:extLst>
              </p:cNvPr>
              <p:cNvSpPr/>
              <p:nvPr/>
            </p:nvSpPr>
            <p:spPr>
              <a:xfrm>
                <a:off x="5509015" y="4176139"/>
                <a:ext cx="203657" cy="2143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a:p>
            </p:txBody>
          </p:sp>
          <p:sp>
            <p:nvSpPr>
              <p:cNvPr id="30" name="矩形 29">
                <a:extLst>
                  <a:ext uri="{FF2B5EF4-FFF2-40B4-BE49-F238E27FC236}">
                    <a16:creationId xmlns:a16="http://schemas.microsoft.com/office/drawing/2014/main" id="{7AA91300-8063-7471-8F33-DC03A37CE65A}"/>
                  </a:ext>
                </a:extLst>
              </p:cNvPr>
              <p:cNvSpPr/>
              <p:nvPr/>
            </p:nvSpPr>
            <p:spPr>
              <a:xfrm>
                <a:off x="5722694" y="4179146"/>
                <a:ext cx="203657" cy="2143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a:p>
            </p:txBody>
          </p:sp>
          <p:sp>
            <p:nvSpPr>
              <p:cNvPr id="31" name="矩形 30">
                <a:extLst>
                  <a:ext uri="{FF2B5EF4-FFF2-40B4-BE49-F238E27FC236}">
                    <a16:creationId xmlns:a16="http://schemas.microsoft.com/office/drawing/2014/main" id="{4BB1A86E-B59A-A67D-1BC6-1882AECBF4E0}"/>
                  </a:ext>
                </a:extLst>
              </p:cNvPr>
              <p:cNvSpPr/>
              <p:nvPr/>
            </p:nvSpPr>
            <p:spPr>
              <a:xfrm>
                <a:off x="5928680" y="4176139"/>
                <a:ext cx="203657" cy="2143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a:p>
            </p:txBody>
          </p:sp>
        </p:grpSp>
        <p:sp>
          <p:nvSpPr>
            <p:cNvPr id="34" name="矩形 33">
              <a:extLst>
                <a:ext uri="{FF2B5EF4-FFF2-40B4-BE49-F238E27FC236}">
                  <a16:creationId xmlns:a16="http://schemas.microsoft.com/office/drawing/2014/main" id="{5CDADD59-C6AB-B1DA-3B2D-E46675CB66E2}"/>
                </a:ext>
              </a:extLst>
            </p:cNvPr>
            <p:cNvSpPr/>
            <p:nvPr/>
          </p:nvSpPr>
          <p:spPr>
            <a:xfrm>
              <a:off x="6306256" y="4173132"/>
              <a:ext cx="203657" cy="2143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a:p>
          </p:txBody>
        </p:sp>
        <p:sp>
          <p:nvSpPr>
            <p:cNvPr id="35" name="矩形 34">
              <a:extLst>
                <a:ext uri="{FF2B5EF4-FFF2-40B4-BE49-F238E27FC236}">
                  <a16:creationId xmlns:a16="http://schemas.microsoft.com/office/drawing/2014/main" id="{348AE875-44E9-25FC-C89E-FD2310CF3878}"/>
                </a:ext>
              </a:extLst>
            </p:cNvPr>
            <p:cNvSpPr/>
            <p:nvPr/>
          </p:nvSpPr>
          <p:spPr>
            <a:xfrm>
              <a:off x="6510449" y="4174635"/>
              <a:ext cx="203657" cy="2143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a:p>
          </p:txBody>
        </p:sp>
        <p:sp>
          <p:nvSpPr>
            <p:cNvPr id="36" name="矩形 35">
              <a:extLst>
                <a:ext uri="{FF2B5EF4-FFF2-40B4-BE49-F238E27FC236}">
                  <a16:creationId xmlns:a16="http://schemas.microsoft.com/office/drawing/2014/main" id="{7C362698-1CF0-7AC2-AA43-C65B9059B28E}"/>
                </a:ext>
              </a:extLst>
            </p:cNvPr>
            <p:cNvSpPr/>
            <p:nvPr/>
          </p:nvSpPr>
          <p:spPr>
            <a:xfrm>
              <a:off x="6711633" y="4173132"/>
              <a:ext cx="203657" cy="2143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a:p>
          </p:txBody>
        </p:sp>
        <p:grpSp>
          <p:nvGrpSpPr>
            <p:cNvPr id="37" name="组合 36">
              <a:extLst>
                <a:ext uri="{FF2B5EF4-FFF2-40B4-BE49-F238E27FC236}">
                  <a16:creationId xmlns:a16="http://schemas.microsoft.com/office/drawing/2014/main" id="{C3559C54-C69B-F05E-2AFF-0FB8E42E3C87}"/>
                </a:ext>
              </a:extLst>
            </p:cNvPr>
            <p:cNvGrpSpPr/>
            <p:nvPr/>
          </p:nvGrpSpPr>
          <p:grpSpPr>
            <a:xfrm>
              <a:off x="6925525" y="4171628"/>
              <a:ext cx="623322" cy="217319"/>
              <a:chOff x="5509015" y="4176139"/>
              <a:chExt cx="623322" cy="217319"/>
            </a:xfrm>
          </p:grpSpPr>
          <p:sp>
            <p:nvSpPr>
              <p:cNvPr id="38" name="矩形 37">
                <a:extLst>
                  <a:ext uri="{FF2B5EF4-FFF2-40B4-BE49-F238E27FC236}">
                    <a16:creationId xmlns:a16="http://schemas.microsoft.com/office/drawing/2014/main" id="{6AF2092B-9F72-625B-4F0C-CD3B1F5AD5B0}"/>
                  </a:ext>
                </a:extLst>
              </p:cNvPr>
              <p:cNvSpPr/>
              <p:nvPr/>
            </p:nvSpPr>
            <p:spPr>
              <a:xfrm>
                <a:off x="5509015" y="4176139"/>
                <a:ext cx="203657" cy="2143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a:p>
            </p:txBody>
          </p:sp>
          <p:sp>
            <p:nvSpPr>
              <p:cNvPr id="39" name="矩形 38">
                <a:extLst>
                  <a:ext uri="{FF2B5EF4-FFF2-40B4-BE49-F238E27FC236}">
                    <a16:creationId xmlns:a16="http://schemas.microsoft.com/office/drawing/2014/main" id="{C955EEF2-78D4-D278-51CF-491208224D0A}"/>
                  </a:ext>
                </a:extLst>
              </p:cNvPr>
              <p:cNvSpPr/>
              <p:nvPr/>
            </p:nvSpPr>
            <p:spPr>
              <a:xfrm>
                <a:off x="5722694" y="4179146"/>
                <a:ext cx="203657" cy="2143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a:p>
            </p:txBody>
          </p:sp>
          <p:sp>
            <p:nvSpPr>
              <p:cNvPr id="40" name="矩形 39">
                <a:extLst>
                  <a:ext uri="{FF2B5EF4-FFF2-40B4-BE49-F238E27FC236}">
                    <a16:creationId xmlns:a16="http://schemas.microsoft.com/office/drawing/2014/main" id="{407FEBA1-D315-95CD-CBB7-FCFE6B225D75}"/>
                  </a:ext>
                </a:extLst>
              </p:cNvPr>
              <p:cNvSpPr/>
              <p:nvPr/>
            </p:nvSpPr>
            <p:spPr>
              <a:xfrm>
                <a:off x="5928680" y="4176139"/>
                <a:ext cx="203657" cy="2143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a:p>
            </p:txBody>
          </p:sp>
        </p:grpSp>
        <p:sp>
          <p:nvSpPr>
            <p:cNvPr id="41" name="文本框 40">
              <a:extLst>
                <a:ext uri="{FF2B5EF4-FFF2-40B4-BE49-F238E27FC236}">
                  <a16:creationId xmlns:a16="http://schemas.microsoft.com/office/drawing/2014/main" id="{26148A70-E6E8-CBC4-3CD8-853075BC6C04}"/>
                </a:ext>
              </a:extLst>
            </p:cNvPr>
            <p:cNvSpPr txBox="1"/>
            <p:nvPr/>
          </p:nvSpPr>
          <p:spPr>
            <a:xfrm>
              <a:off x="5323672" y="4468333"/>
              <a:ext cx="1010921" cy="523220"/>
            </a:xfrm>
            <a:prstGeom prst="rect">
              <a:avLst/>
            </a:prstGeom>
            <a:noFill/>
          </p:spPr>
          <p:txBody>
            <a:bodyPr wrap="square" rtlCol="0">
              <a:spAutoFit/>
            </a:bodyPr>
            <a:lstStyle/>
            <a:p>
              <a:pPr algn="ctr"/>
              <a:r>
                <a:rPr kumimoji="1" lang="en-US" altLang="zh-SG" sz="1400" dirty="0"/>
                <a:t>Engineered Prompt</a:t>
              </a:r>
              <a:endParaRPr kumimoji="1" lang="zh-SG" altLang="en-US" sz="1400" dirty="0"/>
            </a:p>
          </p:txBody>
        </p:sp>
        <p:sp>
          <p:nvSpPr>
            <p:cNvPr id="42" name="文本框 41">
              <a:extLst>
                <a:ext uri="{FF2B5EF4-FFF2-40B4-BE49-F238E27FC236}">
                  <a16:creationId xmlns:a16="http://schemas.microsoft.com/office/drawing/2014/main" id="{59D22A76-58EC-2E75-615B-F850C50C4712}"/>
                </a:ext>
              </a:extLst>
            </p:cNvPr>
            <p:cNvSpPr txBox="1"/>
            <p:nvPr/>
          </p:nvSpPr>
          <p:spPr>
            <a:xfrm>
              <a:off x="6357602" y="4477990"/>
              <a:ext cx="1010921" cy="307777"/>
            </a:xfrm>
            <a:prstGeom prst="rect">
              <a:avLst/>
            </a:prstGeom>
            <a:noFill/>
          </p:spPr>
          <p:txBody>
            <a:bodyPr wrap="square" rtlCol="0">
              <a:spAutoFit/>
            </a:bodyPr>
            <a:lstStyle/>
            <a:p>
              <a:pPr algn="ctr"/>
              <a:r>
                <a:rPr kumimoji="1" lang="en-US" altLang="zh-SG" sz="1400" dirty="0"/>
                <a:t>Input Text</a:t>
              </a:r>
              <a:endParaRPr kumimoji="1" lang="zh-SG" altLang="en-US" sz="1400" dirty="0"/>
            </a:p>
          </p:txBody>
        </p:sp>
      </p:grpSp>
    </p:spTree>
    <p:extLst>
      <p:ext uri="{BB962C8B-B14F-4D97-AF65-F5344CB8AC3E}">
        <p14:creationId xmlns:p14="http://schemas.microsoft.com/office/powerpoint/2010/main" val="1093823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2296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1.3 Literature Review</a:t>
            </a:r>
          </a:p>
        </p:txBody>
      </p:sp>
      <p:sp>
        <p:nvSpPr>
          <p:cNvPr id="15" name="矩形 14">
            <a:extLst>
              <a:ext uri="{FF2B5EF4-FFF2-40B4-BE49-F238E27FC236}">
                <a16:creationId xmlns:a16="http://schemas.microsoft.com/office/drawing/2014/main" id="{E6F56F68-E3AA-321D-40EC-F1292221E8EB}"/>
              </a:ext>
            </a:extLst>
          </p:cNvPr>
          <p:cNvSpPr/>
          <p:nvPr/>
        </p:nvSpPr>
        <p:spPr>
          <a:xfrm>
            <a:off x="288760" y="336884"/>
            <a:ext cx="1716503" cy="465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Introduction</a:t>
            </a:r>
            <a:endParaRPr kumimoji="1" lang="zh-SG" altLang="en-US" dirty="0"/>
          </a:p>
        </p:txBody>
      </p:sp>
      <p:cxnSp>
        <p:nvCxnSpPr>
          <p:cNvPr id="17" name="直线箭头连接符 16">
            <a:extLst>
              <a:ext uri="{FF2B5EF4-FFF2-40B4-BE49-F238E27FC236}">
                <a16:creationId xmlns:a16="http://schemas.microsoft.com/office/drawing/2014/main" id="{AE9F14B3-5CF7-FD44-633E-FB6A5DDDB437}"/>
              </a:ext>
            </a:extLst>
          </p:cNvPr>
          <p:cNvCxnSpPr>
            <a:cxnSpLocks/>
            <a:stCxn id="15"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8F31656E-5DA7-8120-AB1B-80DB67190D2D}"/>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21" name="直线箭头连接符 20">
            <a:extLst>
              <a:ext uri="{FF2B5EF4-FFF2-40B4-BE49-F238E27FC236}">
                <a16:creationId xmlns:a16="http://schemas.microsoft.com/office/drawing/2014/main" id="{072A8165-9B2B-E880-1EDB-BA7438B70DCE}"/>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A752B3E5-F249-D7B0-BC5C-7B87EA3E227F}"/>
              </a:ext>
            </a:extLst>
          </p:cNvPr>
          <p:cNvSpPr/>
          <p:nvPr/>
        </p:nvSpPr>
        <p:spPr>
          <a:xfrm>
            <a:off x="4924930"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Experiment</a:t>
            </a:r>
            <a:endParaRPr kumimoji="1" lang="zh-SG" altLang="en-US" dirty="0">
              <a:solidFill>
                <a:schemeClr val="tx1"/>
              </a:solidFill>
            </a:endParaRPr>
          </a:p>
        </p:txBody>
      </p:sp>
      <p:cxnSp>
        <p:nvCxnSpPr>
          <p:cNvPr id="24" name="直线箭头连接符 23">
            <a:extLst>
              <a:ext uri="{FF2B5EF4-FFF2-40B4-BE49-F238E27FC236}">
                <a16:creationId xmlns:a16="http://schemas.microsoft.com/office/drawing/2014/main" id="{E07BCC5A-9C94-F0C8-5484-884DC4C91EFF}"/>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2F4FB05-5637-ACC3-8373-2369B86B2898}"/>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What are the fine-tuning techniques for LLMs?</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63764" y="2641493"/>
            <a:ext cx="8229600"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altLang="zh-SG" sz="2400" dirty="0" err="1">
                <a:solidFill>
                  <a:srgbClr val="0D0D0D"/>
                </a:solidFill>
                <a:latin typeface="+mn-lt"/>
              </a:rPr>
              <a:t>LoRA</a:t>
            </a:r>
            <a:r>
              <a:rPr lang="en-SG" altLang="zh-SG" sz="2400" dirty="0">
                <a:solidFill>
                  <a:srgbClr val="0D0D0D"/>
                </a:solidFill>
                <a:latin typeface="+mn-lt"/>
              </a:rPr>
              <a:t> </a:t>
            </a:r>
            <a:r>
              <a:rPr lang="en-SG" altLang="zh-SG" sz="2400" baseline="30000" dirty="0">
                <a:solidFill>
                  <a:srgbClr val="0D0D0D"/>
                </a:solidFill>
                <a:latin typeface="+mn-lt"/>
              </a:rPr>
              <a:t>[1]</a:t>
            </a:r>
            <a:endParaRPr lang="en-SG" altLang="zh-SG" sz="2400" b="0" i="0" u="none" strike="noStrike" baseline="30000" dirty="0">
              <a:solidFill>
                <a:srgbClr val="0D0D0D"/>
              </a:solidFill>
              <a:effectLst/>
              <a:latin typeface="+mn-lt"/>
            </a:endParaRPr>
          </a:p>
          <a:p>
            <a:r>
              <a:rPr lang="en-SG" altLang="zh-SG" sz="2400" b="0" i="0" u="none" strike="noStrike" dirty="0">
                <a:solidFill>
                  <a:srgbClr val="0D0D0D"/>
                </a:solidFill>
                <a:effectLst/>
                <a:latin typeface="+mn-lt"/>
              </a:rPr>
              <a:t>Adapters </a:t>
            </a:r>
            <a:r>
              <a:rPr lang="en-SG" altLang="zh-SG" sz="2400" b="0" i="0" u="none" strike="noStrike" baseline="30000" dirty="0">
                <a:solidFill>
                  <a:srgbClr val="0D0D0D"/>
                </a:solidFill>
                <a:effectLst/>
                <a:latin typeface="+mn-lt"/>
              </a:rPr>
              <a:t>[2]</a:t>
            </a:r>
            <a:endParaRPr lang="en-SG" altLang="zh-SG" sz="2400" b="0" i="0" u="none" strike="noStrike" dirty="0">
              <a:solidFill>
                <a:srgbClr val="0D0D0D"/>
              </a:solidFill>
              <a:effectLst/>
              <a:latin typeface="+mn-lt"/>
            </a:endParaRPr>
          </a:p>
          <a:p>
            <a:r>
              <a:rPr lang="en-US" altLang="zh-SG" sz="2400" dirty="0">
                <a:solidFill>
                  <a:srgbClr val="0D0D0D"/>
                </a:solidFill>
                <a:latin typeface="+mn-lt"/>
              </a:rPr>
              <a:t>Prompt Engineering </a:t>
            </a:r>
          </a:p>
          <a:p>
            <a:r>
              <a:rPr lang="en-US" altLang="zh-SG" sz="2400" dirty="0">
                <a:solidFill>
                  <a:srgbClr val="0D0D0D"/>
                </a:solidFill>
                <a:latin typeface="+mn-lt"/>
              </a:rPr>
              <a:t>Full Model Tuning</a:t>
            </a: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9" name="文本框 8">
            <a:extLst>
              <a:ext uri="{FF2B5EF4-FFF2-40B4-BE49-F238E27FC236}">
                <a16:creationId xmlns:a16="http://schemas.microsoft.com/office/drawing/2014/main" id="{CE77A784-2DE7-2892-9150-BEEEAA2176CC}"/>
              </a:ext>
            </a:extLst>
          </p:cNvPr>
          <p:cNvSpPr txBox="1"/>
          <p:nvPr/>
        </p:nvSpPr>
        <p:spPr>
          <a:xfrm>
            <a:off x="442913" y="5518434"/>
            <a:ext cx="8343900" cy="1323439"/>
          </a:xfrm>
          <a:prstGeom prst="rect">
            <a:avLst/>
          </a:prstGeom>
          <a:noFill/>
        </p:spPr>
        <p:txBody>
          <a:bodyPr wrap="square">
            <a:spAutoFit/>
          </a:bodyPr>
          <a:lstStyle/>
          <a:p>
            <a:r>
              <a:rPr lang="en-SG" altLang="zh-SG" sz="1000" b="0" i="0" u="none" strike="noStrike" dirty="0">
                <a:solidFill>
                  <a:srgbClr val="0D0D0D"/>
                </a:solidFill>
                <a:effectLst/>
              </a:rPr>
              <a:t>[1] </a:t>
            </a:r>
            <a:r>
              <a:rPr lang="en-SG" altLang="zh-SG" sz="1000" dirty="0">
                <a:effectLst/>
              </a:rPr>
              <a:t>Edward J Hu, </a:t>
            </a:r>
            <a:r>
              <a:rPr lang="en-SG" altLang="zh-SG" sz="1000" dirty="0" err="1">
                <a:effectLst/>
              </a:rPr>
              <a:t>Yelong</a:t>
            </a:r>
            <a:r>
              <a:rPr lang="en-SG" altLang="zh-SG" sz="1000" dirty="0">
                <a:effectLst/>
              </a:rPr>
              <a:t> Shen, Phillip Wallis, </a:t>
            </a:r>
            <a:r>
              <a:rPr lang="en-SG" altLang="zh-SG" sz="1000" dirty="0" err="1">
                <a:effectLst/>
              </a:rPr>
              <a:t>Zeyuan</a:t>
            </a:r>
            <a:r>
              <a:rPr lang="en-SG" altLang="zh-SG" sz="1000" dirty="0">
                <a:effectLst/>
              </a:rPr>
              <a:t> Allen-Zhu, </a:t>
            </a:r>
            <a:r>
              <a:rPr lang="en-SG" altLang="zh-SG" sz="1000" dirty="0" err="1">
                <a:effectLst/>
              </a:rPr>
              <a:t>Yuanzhi</a:t>
            </a:r>
            <a:r>
              <a:rPr lang="en-SG" altLang="zh-SG" sz="1000" dirty="0">
                <a:effectLst/>
              </a:rPr>
              <a:t> Li, </a:t>
            </a:r>
            <a:r>
              <a:rPr lang="en-SG" altLang="zh-SG" sz="1000" dirty="0" err="1">
                <a:effectLst/>
              </a:rPr>
              <a:t>Shean</a:t>
            </a:r>
            <a:r>
              <a:rPr lang="en-SG" altLang="zh-SG" sz="1000" dirty="0">
                <a:effectLst/>
              </a:rPr>
              <a:t> Wang, Lu Wang, and </a:t>
            </a:r>
            <a:r>
              <a:rPr lang="en-SG" altLang="zh-SG" sz="1000" dirty="0" err="1">
                <a:effectLst/>
              </a:rPr>
              <a:t>Weizhu</a:t>
            </a:r>
            <a:r>
              <a:rPr lang="en-SG" altLang="zh-SG" sz="1000" dirty="0">
                <a:effectLst/>
              </a:rPr>
              <a:t> Chen. Lora: Low-rank adaptation of large language models. </a:t>
            </a:r>
            <a:r>
              <a:rPr lang="en-SG" altLang="zh-SG" sz="1000" dirty="0" err="1">
                <a:effectLst/>
              </a:rPr>
              <a:t>arXiv</a:t>
            </a:r>
            <a:r>
              <a:rPr lang="en-SG" altLang="zh-SG" sz="1000" dirty="0">
                <a:effectLst/>
              </a:rPr>
              <a:t> preprint arXiv:2106.09685, 2021. </a:t>
            </a:r>
          </a:p>
          <a:p>
            <a:r>
              <a:rPr lang="en-SG" altLang="zh-SG" sz="1000" dirty="0"/>
              <a:t>[2] </a:t>
            </a:r>
            <a:r>
              <a:rPr lang="en-SG" altLang="zh-SG" sz="1000" dirty="0" err="1">
                <a:effectLst/>
              </a:rPr>
              <a:t>Zhiqiang</a:t>
            </a:r>
            <a:r>
              <a:rPr lang="en-SG" altLang="zh-SG" sz="1000" dirty="0">
                <a:effectLst/>
              </a:rPr>
              <a:t> Hu, </a:t>
            </a:r>
            <a:r>
              <a:rPr lang="en-SG" altLang="zh-SG" sz="1000" dirty="0" err="1">
                <a:effectLst/>
              </a:rPr>
              <a:t>Yihuai</a:t>
            </a:r>
            <a:r>
              <a:rPr lang="en-SG" altLang="zh-SG" sz="1000" dirty="0">
                <a:effectLst/>
              </a:rPr>
              <a:t> Lan, Lei Wang, </a:t>
            </a:r>
            <a:r>
              <a:rPr lang="en-SG" altLang="zh-SG" sz="1000" dirty="0" err="1">
                <a:effectLst/>
              </a:rPr>
              <a:t>Wanyu</a:t>
            </a:r>
            <a:r>
              <a:rPr lang="en-SG" altLang="zh-SG" sz="1000" dirty="0">
                <a:effectLst/>
              </a:rPr>
              <a:t> Xu, </a:t>
            </a:r>
            <a:r>
              <a:rPr lang="en-SG" altLang="zh-SG" sz="1000" dirty="0" err="1">
                <a:effectLst/>
              </a:rPr>
              <a:t>Ee</a:t>
            </a:r>
            <a:r>
              <a:rPr lang="en-SG" altLang="zh-SG" sz="1000" dirty="0">
                <a:effectLst/>
              </a:rPr>
              <a:t>-Peng Lim, Roy Ka-Wei Lee, </a:t>
            </a:r>
            <a:r>
              <a:rPr lang="en-SG" altLang="zh-SG" sz="1000" dirty="0" err="1">
                <a:effectLst/>
              </a:rPr>
              <a:t>Lidong</a:t>
            </a:r>
            <a:r>
              <a:rPr lang="en-SG" altLang="zh-SG" sz="1000" dirty="0">
                <a:effectLst/>
              </a:rPr>
              <a:t> Bing, and </a:t>
            </a:r>
            <a:r>
              <a:rPr lang="en-SG" altLang="zh-SG" sz="1000" dirty="0" err="1">
                <a:effectLst/>
              </a:rPr>
              <a:t>Soujanya</a:t>
            </a:r>
            <a:r>
              <a:rPr lang="en-SG" altLang="zh-SG" sz="1000" dirty="0">
                <a:effectLst/>
              </a:rPr>
              <a:t> </a:t>
            </a:r>
            <a:r>
              <a:rPr lang="en-SG" altLang="zh-SG" sz="1000" dirty="0" err="1">
                <a:effectLst/>
              </a:rPr>
              <a:t>Poria</a:t>
            </a:r>
            <a:r>
              <a:rPr lang="en-SG" altLang="zh-SG" sz="1000" dirty="0">
                <a:effectLst/>
              </a:rPr>
              <a:t>. </a:t>
            </a:r>
            <a:r>
              <a:rPr lang="en-SG" altLang="zh-SG" sz="1000" dirty="0" err="1">
                <a:effectLst/>
              </a:rPr>
              <a:t>Llm</a:t>
            </a:r>
            <a:r>
              <a:rPr lang="en-SG" altLang="zh-SG" sz="1000" dirty="0">
                <a:effectLst/>
              </a:rPr>
              <a:t>-adapters: An adapter family for parameter-efficient fine-tuning of large language models. </a:t>
            </a:r>
            <a:r>
              <a:rPr lang="en-SG" altLang="zh-SG" sz="1000" dirty="0" err="1">
                <a:effectLst/>
              </a:rPr>
              <a:t>arXiv</a:t>
            </a:r>
            <a:r>
              <a:rPr lang="en-SG" altLang="zh-SG" sz="1000" dirty="0">
                <a:effectLst/>
              </a:rPr>
              <a:t> preprint arXiv:2304.01933, 2023.</a:t>
            </a:r>
          </a:p>
          <a:p>
            <a:pPr algn="l"/>
            <a:r>
              <a:rPr lang="en-SG" altLang="zh-SG" sz="1000" dirty="0">
                <a:solidFill>
                  <a:srgbClr val="0D0D0D"/>
                </a:solidFill>
                <a:latin typeface="+mn-lt"/>
              </a:rPr>
              <a:t>[3</a:t>
            </a:r>
            <a:r>
              <a:rPr lang="en-SG" altLang="zh-SG" sz="1000" dirty="0"/>
              <a:t>] 4 Pillars to Effective Training of Large Language Models  https://</a:t>
            </a:r>
            <a:r>
              <a:rPr lang="en-SG" altLang="zh-SG" sz="1000" dirty="0" err="1"/>
              <a:t>hyperight.com</a:t>
            </a:r>
            <a:r>
              <a:rPr lang="en-SG" altLang="zh-SG" sz="1000" dirty="0"/>
              <a:t>/4-pillars-to-effective-training-of-large-language-models/</a:t>
            </a:r>
          </a:p>
          <a:p>
            <a:r>
              <a:rPr lang="en-SG" altLang="zh-SG" sz="1000" dirty="0"/>
              <a:t> </a:t>
            </a:r>
          </a:p>
          <a:p>
            <a:endParaRPr lang="en-SG" altLang="zh-SG" sz="1000" dirty="0">
              <a:effectLst/>
            </a:endParaRPr>
          </a:p>
          <a:p>
            <a:pPr marL="0" indent="0">
              <a:buNone/>
            </a:pPr>
            <a:endParaRPr lang="en-SG" altLang="zh-SG" sz="1000" dirty="0">
              <a:effectLst/>
            </a:endParaRPr>
          </a:p>
        </p:txBody>
      </p:sp>
      <p:sp>
        <p:nvSpPr>
          <p:cNvPr id="8" name="Slide Number Placeholder 3">
            <a:extLst>
              <a:ext uri="{FF2B5EF4-FFF2-40B4-BE49-F238E27FC236}">
                <a16:creationId xmlns:a16="http://schemas.microsoft.com/office/drawing/2014/main" id="{3022ADDD-F8C6-FF47-C762-9401604FD580}"/>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12</a:t>
            </a:fld>
            <a:endParaRPr lang="en-US"/>
          </a:p>
        </p:txBody>
      </p:sp>
      <p:sp>
        <p:nvSpPr>
          <p:cNvPr id="11" name="文本框 10">
            <a:extLst>
              <a:ext uri="{FF2B5EF4-FFF2-40B4-BE49-F238E27FC236}">
                <a16:creationId xmlns:a16="http://schemas.microsoft.com/office/drawing/2014/main" id="{4046F192-2FF3-5F30-7A4C-EBFAACC76FA2}"/>
              </a:ext>
            </a:extLst>
          </p:cNvPr>
          <p:cNvSpPr txBox="1"/>
          <p:nvPr/>
        </p:nvSpPr>
        <p:spPr>
          <a:xfrm>
            <a:off x="4331373" y="5088062"/>
            <a:ext cx="3009925" cy="307777"/>
          </a:xfrm>
          <a:prstGeom prst="rect">
            <a:avLst/>
          </a:prstGeom>
          <a:noFill/>
        </p:spPr>
        <p:txBody>
          <a:bodyPr wrap="square" rtlCol="0">
            <a:spAutoFit/>
          </a:bodyPr>
          <a:lstStyle/>
          <a:p>
            <a:r>
              <a:rPr kumimoji="1" lang="en-US" altLang="zh-SG" sz="1400" i="1" dirty="0"/>
              <a:t>Illustration of Full Model Finetuning</a:t>
            </a:r>
            <a:r>
              <a:rPr kumimoji="1" lang="en-US" altLang="zh-SG" sz="1400" i="1" baseline="30000" dirty="0"/>
              <a:t>[3]</a:t>
            </a:r>
            <a:r>
              <a:rPr kumimoji="1" lang="en-US" altLang="zh-SG" sz="1400" i="1" dirty="0"/>
              <a:t> </a:t>
            </a:r>
            <a:endParaRPr kumimoji="1" lang="zh-SG" altLang="en-US" sz="1400" i="1" dirty="0"/>
          </a:p>
        </p:txBody>
      </p:sp>
      <p:pic>
        <p:nvPicPr>
          <p:cNvPr id="45" name="图片 44" descr="图示&#10;&#10;描述已自动生成">
            <a:extLst>
              <a:ext uri="{FF2B5EF4-FFF2-40B4-BE49-F238E27FC236}">
                <a16:creationId xmlns:a16="http://schemas.microsoft.com/office/drawing/2014/main" id="{47415D2B-FE4B-6B8F-E137-FB1B097633A0}"/>
              </a:ext>
            </a:extLst>
          </p:cNvPr>
          <p:cNvPicPr>
            <a:picLocks noChangeAspect="1"/>
          </p:cNvPicPr>
          <p:nvPr/>
        </p:nvPicPr>
        <p:blipFill>
          <a:blip r:embed="rId3"/>
          <a:stretch>
            <a:fillRect/>
          </a:stretch>
        </p:blipFill>
        <p:spPr>
          <a:xfrm>
            <a:off x="3544580" y="2371588"/>
            <a:ext cx="4790263" cy="2689844"/>
          </a:xfrm>
          <a:prstGeom prst="rect">
            <a:avLst/>
          </a:prstGeom>
        </p:spPr>
      </p:pic>
    </p:spTree>
    <p:extLst>
      <p:ext uri="{BB962C8B-B14F-4D97-AF65-F5344CB8AC3E}">
        <p14:creationId xmlns:p14="http://schemas.microsoft.com/office/powerpoint/2010/main" val="2030365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70716" y="962758"/>
            <a:ext cx="9002569" cy="1"/>
          </a:xfrm>
          <a:prstGeom prst="line">
            <a:avLst/>
          </a:prstGeom>
          <a:ln w="12700">
            <a:miter lim="400000"/>
          </a:ln>
          <a:effectLst>
            <a:outerShdw blurRad="190500" dist="8455" dir="5400000" rotWithShape="0">
              <a:srgbClr val="000000"/>
            </a:outerShdw>
          </a:effectLst>
        </p:spPr>
        <p:txBody>
          <a:bodyPr lIns="0" tIns="0" rIns="0" bIns="0" anchor="ctr"/>
          <a:lstStyle/>
          <a:p>
            <a:pPr lvl="0"/>
            <a:endParaRPr sz="1687"/>
          </a:p>
        </p:txBody>
      </p:sp>
      <p:sp>
        <p:nvSpPr>
          <p:cNvPr id="4" name="Slide Number Placeholder 3"/>
          <p:cNvSpPr>
            <a:spLocks noGrp="1"/>
          </p:cNvSpPr>
          <p:nvPr>
            <p:ph type="sldNum" sz="quarter" idx="12"/>
          </p:nvPr>
        </p:nvSpPr>
        <p:spPr/>
        <p:txBody>
          <a:bodyPr/>
          <a:lstStyle/>
          <a:p>
            <a:pPr lvl="0"/>
            <a:fld id="{86CB4B4D-7CA3-9044-876B-883B54F8677D}" type="slidenum">
              <a:rPr lang="en-US" smtClean="0"/>
              <a:t>13</a:t>
            </a:fld>
            <a:endParaRPr lang="en-US"/>
          </a:p>
        </p:txBody>
      </p:sp>
      <p:sp>
        <p:nvSpPr>
          <p:cNvPr id="2" name="Rectangle 1"/>
          <p:cNvSpPr/>
          <p:nvPr/>
        </p:nvSpPr>
        <p:spPr>
          <a:xfrm>
            <a:off x="254000" y="1722211"/>
            <a:ext cx="9144000" cy="5388647"/>
          </a:xfrm>
          <a:prstGeom prst="rect">
            <a:avLst/>
          </a:prstGeom>
          <a:ln w="12700">
            <a:miter lim="400000"/>
          </a:ln>
        </p:spPr>
        <p:txBody>
          <a:bodyPr wrap="square" lIns="180000" tIns="35719" rIns="180000" bIns="35719" anchor="t" anchorCtr="0">
            <a:noAutofit/>
          </a:bodyPr>
          <a:lstStyle/>
          <a:p>
            <a:pPr marL="457200" indent="-457200">
              <a:spcBef>
                <a:spcPts val="600"/>
              </a:spcBef>
              <a:spcAft>
                <a:spcPts val="600"/>
              </a:spcAft>
              <a:buFont typeface="Wingdings" charset="2"/>
              <a:buChar char="q"/>
            </a:pPr>
            <a:r>
              <a:rPr lang="en-US" sz="2400" b="1" dirty="0">
                <a:solidFill>
                  <a:srgbClr val="000000"/>
                </a:solidFill>
                <a:latin typeface="Helvetica" panose="020B0604020202020204" pitchFamily="34" charset="0"/>
                <a:ea typeface="Gill Sans"/>
                <a:cs typeface="Helvetica" panose="020B0604020202020204" pitchFamily="34" charset="0"/>
                <a:sym typeface="Helvetica Neue"/>
              </a:rPr>
              <a:t>Introduction</a:t>
            </a:r>
          </a:p>
          <a:p>
            <a:pPr marL="457200" indent="-457200">
              <a:spcBef>
                <a:spcPts val="600"/>
              </a:spcBef>
              <a:spcAft>
                <a:spcPts val="600"/>
              </a:spcAft>
              <a:buFont typeface="Wingdings" charset="2"/>
              <a:buChar char="q"/>
            </a:pPr>
            <a:r>
              <a:rPr lang="en-US" sz="2400" b="1" dirty="0">
                <a:solidFill>
                  <a:srgbClr val="000000"/>
                </a:solidFill>
                <a:latin typeface="Helvetica" panose="020B0604020202020204" pitchFamily="34" charset="0"/>
                <a:ea typeface="Gill Sans"/>
                <a:cs typeface="Helvetica" panose="020B0604020202020204" pitchFamily="34" charset="0"/>
                <a:sym typeface="Helvetica Neue"/>
              </a:rPr>
              <a:t>Methodology</a:t>
            </a:r>
          </a:p>
          <a:p>
            <a:pPr marL="800100" lvl="1" indent="-342900">
              <a:spcBef>
                <a:spcPts val="600"/>
              </a:spcBef>
              <a:spcAft>
                <a:spcPts val="100"/>
              </a:spcAft>
              <a:buFont typeface="Arial" panose="020B0604020202020204" pitchFamily="34" charset="0"/>
              <a:buChar char="•"/>
            </a:pPr>
            <a:r>
              <a:rPr lang="en-US" altLang="zh-SG" sz="2000" dirty="0">
                <a:solidFill>
                  <a:srgbClr val="000000"/>
                </a:solidFill>
                <a:latin typeface="Helvetica" panose="020B0604020202020204" pitchFamily="34" charset="0"/>
                <a:ea typeface="Gill Sans"/>
                <a:cs typeface="Helvetica" panose="020B0604020202020204" pitchFamily="34" charset="0"/>
                <a:sym typeface="Helvetica Neue"/>
              </a:rPr>
              <a:t>XLM-</a:t>
            </a:r>
            <a:r>
              <a:rPr lang="en-US" altLang="zh-SG" sz="2000" dirty="0" err="1">
                <a:solidFill>
                  <a:srgbClr val="000000"/>
                </a:solidFill>
                <a:latin typeface="Helvetica" panose="020B0604020202020204" pitchFamily="34" charset="0"/>
                <a:ea typeface="Gill Sans"/>
                <a:cs typeface="Helvetica" panose="020B0604020202020204" pitchFamily="34" charset="0"/>
                <a:sym typeface="Helvetica Neue"/>
              </a:rPr>
              <a:t>RoBERTa</a:t>
            </a:r>
            <a:endParaRPr lang="en-US" altLang="zh-SG" sz="2000" dirty="0">
              <a:solidFill>
                <a:srgbClr val="000000"/>
              </a:solidFill>
              <a:latin typeface="Helvetica" panose="020B0604020202020204" pitchFamily="34" charset="0"/>
              <a:ea typeface="Gill Sans"/>
              <a:cs typeface="Helvetica" panose="020B0604020202020204" pitchFamily="34" charset="0"/>
              <a:sym typeface="Helvetica Neue"/>
            </a:endParaRPr>
          </a:p>
          <a:p>
            <a:pPr marL="1257300" lvl="2" indent="-342900">
              <a:spcBef>
                <a:spcPts val="600"/>
              </a:spcBef>
              <a:spcAft>
                <a:spcPts val="100"/>
              </a:spcAft>
              <a:buFont typeface="Arial" panose="020B0604020202020204" pitchFamily="34" charset="0"/>
              <a:buChar char="•"/>
            </a:pPr>
            <a:r>
              <a:rPr lang="en-US" altLang="zh-SG" dirty="0">
                <a:solidFill>
                  <a:srgbClr val="000000"/>
                </a:solidFill>
                <a:latin typeface="Helvetica" panose="020B0604020202020204" pitchFamily="34" charset="0"/>
                <a:ea typeface="Gill Sans"/>
                <a:cs typeface="Helvetica" panose="020B0604020202020204" pitchFamily="34" charset="0"/>
                <a:sym typeface="Helvetica Neue"/>
              </a:rPr>
              <a:t>Model Architecture</a:t>
            </a:r>
          </a:p>
          <a:p>
            <a:pPr marL="1257300" lvl="2" indent="-342900">
              <a:spcBef>
                <a:spcPts val="600"/>
              </a:spcBef>
              <a:spcAft>
                <a:spcPts val="100"/>
              </a:spcAft>
              <a:buFont typeface="Arial" panose="020B0604020202020204" pitchFamily="34" charset="0"/>
              <a:buChar char="•"/>
            </a:pPr>
            <a:r>
              <a:rPr lang="en-US" altLang="zh-SG" dirty="0">
                <a:solidFill>
                  <a:srgbClr val="000000"/>
                </a:solidFill>
                <a:latin typeface="Helvetica" panose="020B0604020202020204" pitchFamily="34" charset="0"/>
                <a:ea typeface="Gill Sans"/>
                <a:cs typeface="Helvetica" panose="020B0604020202020204" pitchFamily="34" charset="0"/>
                <a:sym typeface="Helvetica Neue"/>
              </a:rPr>
              <a:t>Model Refinement</a:t>
            </a:r>
          </a:p>
          <a:p>
            <a:pPr marL="1257300" lvl="2" indent="-342900">
              <a:spcBef>
                <a:spcPts val="600"/>
              </a:spcBef>
              <a:spcAft>
                <a:spcPts val="100"/>
              </a:spcAft>
              <a:buFont typeface="Arial" panose="020B0604020202020204" pitchFamily="34" charset="0"/>
              <a:buChar char="•"/>
            </a:pPr>
            <a:r>
              <a:rPr lang="en-US" altLang="zh-SG" dirty="0">
                <a:solidFill>
                  <a:srgbClr val="000000"/>
                </a:solidFill>
                <a:latin typeface="Helvetica" panose="020B0604020202020204" pitchFamily="34" charset="0"/>
                <a:ea typeface="Gill Sans"/>
                <a:cs typeface="Helvetica" panose="020B0604020202020204" pitchFamily="34" charset="0"/>
                <a:sym typeface="Helvetica Neue"/>
              </a:rPr>
              <a:t>Model Checkpoint Ensemble</a:t>
            </a:r>
          </a:p>
          <a:p>
            <a:pPr marL="800100" lvl="1" indent="-342900">
              <a:spcBef>
                <a:spcPts val="600"/>
              </a:spcBef>
              <a:spcAft>
                <a:spcPts val="100"/>
              </a:spcAft>
              <a:buFont typeface="Arial" panose="020B0604020202020204" pitchFamily="34" charset="0"/>
              <a:buChar char="•"/>
            </a:pPr>
            <a:r>
              <a:rPr lang="en-US" altLang="zh-SG" sz="2000" dirty="0">
                <a:solidFill>
                  <a:srgbClr val="000000"/>
                </a:solidFill>
                <a:latin typeface="Helvetica" panose="020B0604020202020204" pitchFamily="34" charset="0"/>
                <a:ea typeface="Gill Sans"/>
                <a:cs typeface="Helvetica" panose="020B0604020202020204" pitchFamily="34" charset="0"/>
                <a:sym typeface="Helvetica Neue"/>
              </a:rPr>
              <a:t>Llama-2</a:t>
            </a:r>
          </a:p>
          <a:p>
            <a:pPr marL="1257300" lvl="2" indent="-342900">
              <a:spcBef>
                <a:spcPts val="600"/>
              </a:spcBef>
              <a:spcAft>
                <a:spcPts val="100"/>
              </a:spcAft>
              <a:buFont typeface="Arial" panose="020B0604020202020204" pitchFamily="34" charset="0"/>
              <a:buChar char="•"/>
            </a:pPr>
            <a:r>
              <a:rPr lang="en-US" altLang="zh-SG" dirty="0">
                <a:solidFill>
                  <a:srgbClr val="000000"/>
                </a:solidFill>
                <a:latin typeface="Helvetica" panose="020B0604020202020204" pitchFamily="34" charset="0"/>
                <a:ea typeface="Gill Sans"/>
                <a:cs typeface="Helvetica" panose="020B0604020202020204" pitchFamily="34" charset="0"/>
                <a:sym typeface="Helvetica Neue"/>
              </a:rPr>
              <a:t>Prompt Engineering</a:t>
            </a:r>
          </a:p>
          <a:p>
            <a:pPr marL="1257300" lvl="2" indent="-342900">
              <a:spcBef>
                <a:spcPts val="600"/>
              </a:spcBef>
              <a:spcAft>
                <a:spcPts val="100"/>
              </a:spcAft>
              <a:buFont typeface="Arial" panose="020B0604020202020204" pitchFamily="34" charset="0"/>
              <a:buChar char="•"/>
            </a:pPr>
            <a:r>
              <a:rPr lang="en-US" altLang="zh-SG" dirty="0">
                <a:solidFill>
                  <a:srgbClr val="000000"/>
                </a:solidFill>
                <a:latin typeface="Helvetica" panose="020B0604020202020204" pitchFamily="34" charset="0"/>
                <a:ea typeface="Gill Sans"/>
                <a:cs typeface="Helvetica" panose="020B0604020202020204" pitchFamily="34" charset="0"/>
                <a:sym typeface="Helvetica Neue"/>
              </a:rPr>
              <a:t>Fine-tuning with LoRA</a:t>
            </a:r>
            <a:endParaRPr lang="en-US" b="1" dirty="0">
              <a:solidFill>
                <a:srgbClr val="000000"/>
              </a:solidFill>
              <a:latin typeface="Helvetica" panose="020B0604020202020204" pitchFamily="34" charset="0"/>
              <a:ea typeface="Gill Sans"/>
              <a:cs typeface="Helvetica" panose="020B0604020202020204" pitchFamily="34" charset="0"/>
              <a:sym typeface="Helvetica Neue"/>
            </a:endParaRPr>
          </a:p>
          <a:p>
            <a:pPr marL="457200" indent="-457200">
              <a:spcBef>
                <a:spcPts val="600"/>
              </a:spcBef>
              <a:spcAft>
                <a:spcPts val="600"/>
              </a:spcAft>
              <a:buFont typeface="Wingdings" charset="2"/>
              <a:buChar char="q"/>
            </a:pPr>
            <a:r>
              <a:rPr lang="en-US" sz="2400" b="1" dirty="0">
                <a:solidFill>
                  <a:srgbClr val="000000"/>
                </a:solidFill>
                <a:latin typeface="Helvetica" panose="020B0604020202020204" pitchFamily="34" charset="0"/>
                <a:ea typeface="Gill Sans"/>
                <a:cs typeface="Helvetica" panose="020B0604020202020204" pitchFamily="34" charset="0"/>
                <a:sym typeface="Helvetica Neue"/>
              </a:rPr>
              <a:t>Experiment</a:t>
            </a:r>
          </a:p>
          <a:p>
            <a:pPr marL="457200" lvl="0" indent="-457200">
              <a:spcBef>
                <a:spcPts val="600"/>
              </a:spcBef>
              <a:spcAft>
                <a:spcPts val="600"/>
              </a:spcAft>
              <a:buFont typeface="Wingdings" charset="2"/>
              <a:buChar char="q"/>
            </a:pPr>
            <a:r>
              <a:rPr lang="en-US" sz="2400" b="1" dirty="0">
                <a:solidFill>
                  <a:srgbClr val="000000"/>
                </a:solidFill>
                <a:latin typeface="Helvetica" panose="020B0604020202020204" pitchFamily="34" charset="0"/>
                <a:ea typeface="Gill Sans"/>
                <a:cs typeface="Helvetica" panose="020B0604020202020204" pitchFamily="34" charset="0"/>
                <a:sym typeface="Helvetica Neue"/>
              </a:rPr>
              <a:t>Conclusions &amp; Future Work</a:t>
            </a:r>
          </a:p>
        </p:txBody>
      </p:sp>
      <p:sp>
        <p:nvSpPr>
          <p:cNvPr id="5" name="Footer Placeholder 4"/>
          <p:cNvSpPr>
            <a:spLocks noGrp="1"/>
          </p:cNvSpPr>
          <p:nvPr>
            <p:ph type="ftr" sz="quarter" idx="11"/>
          </p:nvPr>
        </p:nvSpPr>
        <p:spPr/>
        <p:txBody>
          <a:bodyPr/>
          <a:lstStyle/>
          <a:p>
            <a:r>
              <a:rPr lang="en-US" dirty="0"/>
              <a:t>School of Computer Science and Engineering</a:t>
            </a:r>
          </a:p>
        </p:txBody>
      </p:sp>
      <p:sp>
        <p:nvSpPr>
          <p:cNvPr id="6" name="Title 1">
            <a:extLst>
              <a:ext uri="{FF2B5EF4-FFF2-40B4-BE49-F238E27FC236}">
                <a16:creationId xmlns:a16="http://schemas.microsoft.com/office/drawing/2014/main" id="{DE8CE93E-320C-F39B-888B-D1F3F3304D02}"/>
              </a:ext>
            </a:extLst>
          </p:cNvPr>
          <p:cNvSpPr txBox="1">
            <a:spLocks/>
          </p:cNvSpPr>
          <p:nvPr/>
        </p:nvSpPr>
        <p:spPr>
          <a:xfrm>
            <a:off x="387351" y="1071189"/>
            <a:ext cx="8229600" cy="835747"/>
          </a:xfrm>
          <a:prstGeom prst="rect">
            <a:avLst/>
          </a:prstGeom>
        </p:spPr>
        <p:txBody>
          <a:bodyPr/>
          <a:lstStyle>
            <a:lvl1pPr algn="l" defTabSz="457200" rtl="0" eaLnBrk="1" latinLnBrk="0" hangingPunct="1">
              <a:spcBef>
                <a:spcPct val="0"/>
              </a:spcBef>
              <a:buNone/>
              <a:defRPr sz="4400" kern="1200">
                <a:solidFill>
                  <a:schemeClr val="tx1"/>
                </a:solidFill>
                <a:latin typeface="Arial"/>
                <a:ea typeface="+mj-ea"/>
                <a:cs typeface="+mj-cs"/>
              </a:defRPr>
            </a:lvl1p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Outline</a:t>
            </a:r>
          </a:p>
        </p:txBody>
      </p:sp>
      <p:sp>
        <p:nvSpPr>
          <p:cNvPr id="3" name="矩形 2">
            <a:extLst>
              <a:ext uri="{FF2B5EF4-FFF2-40B4-BE49-F238E27FC236}">
                <a16:creationId xmlns:a16="http://schemas.microsoft.com/office/drawing/2014/main" id="{2A369F83-CAE8-3F8B-1E39-5D81CA901777}"/>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14" name="直线箭头连接符 13">
            <a:extLst>
              <a:ext uri="{FF2B5EF4-FFF2-40B4-BE49-F238E27FC236}">
                <a16:creationId xmlns:a16="http://schemas.microsoft.com/office/drawing/2014/main" id="{31DC10D7-FCF3-FD60-2F25-3676A87E8DFD}"/>
              </a:ext>
            </a:extLst>
          </p:cNvPr>
          <p:cNvCxnSpPr>
            <a:cxnSpLocks/>
            <a:stCxn id="3"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35970BFE-936D-8FC4-D37F-460BF259A43A}"/>
              </a:ext>
            </a:extLst>
          </p:cNvPr>
          <p:cNvSpPr/>
          <p:nvPr/>
        </p:nvSpPr>
        <p:spPr>
          <a:xfrm>
            <a:off x="2630908" y="336884"/>
            <a:ext cx="1716503" cy="465221"/>
          </a:xfrm>
          <a:prstGeom prst="rec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Methodology</a:t>
            </a:r>
            <a:endParaRPr kumimoji="1" lang="zh-SG" altLang="en-US" dirty="0"/>
          </a:p>
        </p:txBody>
      </p:sp>
      <p:cxnSp>
        <p:nvCxnSpPr>
          <p:cNvPr id="16" name="直线箭头连接符 15">
            <a:extLst>
              <a:ext uri="{FF2B5EF4-FFF2-40B4-BE49-F238E27FC236}">
                <a16:creationId xmlns:a16="http://schemas.microsoft.com/office/drawing/2014/main" id="{F280540E-F2C4-98A8-67AD-31C08A47CFE9}"/>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2B6948DB-4A21-625F-C5E0-5F8307446A29}"/>
              </a:ext>
            </a:extLst>
          </p:cNvPr>
          <p:cNvSpPr/>
          <p:nvPr/>
        </p:nvSpPr>
        <p:spPr>
          <a:xfrm>
            <a:off x="4924930"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Experiment</a:t>
            </a:r>
            <a:endParaRPr kumimoji="1" lang="zh-SG" altLang="en-US" dirty="0">
              <a:solidFill>
                <a:schemeClr val="tx1"/>
              </a:solidFill>
            </a:endParaRPr>
          </a:p>
        </p:txBody>
      </p:sp>
      <p:cxnSp>
        <p:nvCxnSpPr>
          <p:cNvPr id="18" name="直线箭头连接符 17">
            <a:extLst>
              <a:ext uri="{FF2B5EF4-FFF2-40B4-BE49-F238E27FC236}">
                <a16:creationId xmlns:a16="http://schemas.microsoft.com/office/drawing/2014/main" id="{76AC7B69-AF61-758E-9C80-C73FD9FF5AC0}"/>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132C41AB-CDE0-FFE6-89CD-F6A8EA22C9BD}"/>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Tree>
    <p:extLst>
      <p:ext uri="{BB962C8B-B14F-4D97-AF65-F5344CB8AC3E}">
        <p14:creationId xmlns:p14="http://schemas.microsoft.com/office/powerpoint/2010/main" val="1494964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2296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2.1 XLM-</a:t>
            </a:r>
            <a:r>
              <a:rPr lang="en-US" sz="3200" b="1" dirty="0" err="1">
                <a:solidFill>
                  <a:srgbClr val="FF0000"/>
                </a:solidFill>
                <a:latin typeface="Verdana" panose="020B0604030504040204" pitchFamily="34" charset="0"/>
                <a:ea typeface="Verdana" panose="020B0604030504040204" pitchFamily="34" charset="0"/>
                <a:cs typeface="Verdana" panose="020B0604030504040204" pitchFamily="34" charset="0"/>
              </a:rPr>
              <a:t>RoBERTa</a:t>
            </a:r>
            <a:endPar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Model Architecture</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57200" y="2408884"/>
            <a:ext cx="8229600"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SG" sz="2400" dirty="0">
                <a:solidFill>
                  <a:srgbClr val="0D0D0D"/>
                </a:solidFill>
                <a:latin typeface="+mn-lt"/>
              </a:rPr>
              <a:t>Employs model </a:t>
            </a:r>
            <a:r>
              <a:rPr lang="en-SG" altLang="zh-SG" sz="2400" dirty="0">
                <a:solidFill>
                  <a:srgbClr val="0D0D0D"/>
                </a:solidFill>
                <a:latin typeface="Söhne"/>
              </a:rPr>
              <a:t>architecture</a:t>
            </a:r>
            <a:r>
              <a:rPr lang="en-SG" altLang="zh-SG" sz="2400" baseline="30000" dirty="0">
                <a:solidFill>
                  <a:srgbClr val="0D0D0D"/>
                </a:solidFill>
                <a:latin typeface="Söhne"/>
              </a:rPr>
              <a:t>[1]</a:t>
            </a:r>
            <a:r>
              <a:rPr lang="en-SG" altLang="zh-SG" sz="2400" dirty="0">
                <a:solidFill>
                  <a:srgbClr val="0D0D0D"/>
                </a:solidFill>
                <a:latin typeface="Söhne"/>
              </a:rPr>
              <a:t> comprising pretrained XLM-R model followed by a classifier.</a:t>
            </a:r>
          </a:p>
          <a:p>
            <a:endParaRPr lang="en-US" altLang="zh-SG" sz="2400" dirty="0">
              <a:solidFill>
                <a:srgbClr val="0D0D0D"/>
              </a:solidFill>
              <a:latin typeface="+mn-lt"/>
            </a:endParaRP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9" name="文本框 8">
            <a:extLst>
              <a:ext uri="{FF2B5EF4-FFF2-40B4-BE49-F238E27FC236}">
                <a16:creationId xmlns:a16="http://schemas.microsoft.com/office/drawing/2014/main" id="{CE77A784-2DE7-2892-9150-BEEEAA2176CC}"/>
              </a:ext>
            </a:extLst>
          </p:cNvPr>
          <p:cNvSpPr txBox="1"/>
          <p:nvPr/>
        </p:nvSpPr>
        <p:spPr>
          <a:xfrm>
            <a:off x="457200" y="5947073"/>
            <a:ext cx="8086725" cy="553998"/>
          </a:xfrm>
          <a:prstGeom prst="rect">
            <a:avLst/>
          </a:prstGeom>
          <a:noFill/>
        </p:spPr>
        <p:txBody>
          <a:bodyPr wrap="square">
            <a:spAutoFit/>
          </a:bodyPr>
          <a:lstStyle/>
          <a:p>
            <a:pPr marL="0" indent="0">
              <a:buNone/>
            </a:pPr>
            <a:r>
              <a:rPr lang="en-SG" altLang="zh-SG" sz="1000" b="0" i="0" u="none" strike="noStrike" dirty="0">
                <a:solidFill>
                  <a:srgbClr val="0D0D0D"/>
                </a:solidFill>
                <a:effectLst/>
              </a:rPr>
              <a:t>[1] </a:t>
            </a:r>
            <a:r>
              <a:rPr lang="en-SG" altLang="zh-SG" sz="1000" dirty="0">
                <a:effectLst/>
                <a:latin typeface="CMR12"/>
              </a:rPr>
              <a:t>Abhinav Rao, Ho </a:t>
            </a:r>
            <a:r>
              <a:rPr lang="en-SG" altLang="zh-SG" sz="1000" dirty="0" err="1">
                <a:effectLst/>
                <a:latin typeface="CMR12"/>
              </a:rPr>
              <a:t>Thi</a:t>
            </a:r>
            <a:r>
              <a:rPr lang="en-SG" altLang="zh-SG" sz="1000" dirty="0">
                <a:effectLst/>
                <a:latin typeface="CMR12"/>
              </a:rPr>
              <a:t>-Nga, and </a:t>
            </a:r>
            <a:r>
              <a:rPr lang="en-SG" altLang="zh-SG" sz="1000" dirty="0" err="1">
                <a:effectLst/>
                <a:latin typeface="CMR12"/>
              </a:rPr>
              <a:t>Chng</a:t>
            </a:r>
            <a:r>
              <a:rPr lang="en-SG" altLang="zh-SG" sz="1000" dirty="0">
                <a:effectLst/>
                <a:latin typeface="CMR12"/>
              </a:rPr>
              <a:t> </a:t>
            </a:r>
            <a:r>
              <a:rPr lang="en-SG" altLang="zh-SG" sz="1000" dirty="0" err="1">
                <a:effectLst/>
                <a:latin typeface="CMR12"/>
              </a:rPr>
              <a:t>Eng</a:t>
            </a:r>
            <a:r>
              <a:rPr lang="en-SG" altLang="zh-SG" sz="1000" dirty="0">
                <a:effectLst/>
                <a:latin typeface="CMR12"/>
              </a:rPr>
              <a:t> </a:t>
            </a:r>
            <a:r>
              <a:rPr lang="en-SG" altLang="zh-SG" sz="1000" dirty="0" err="1">
                <a:effectLst/>
                <a:latin typeface="CMR12"/>
              </a:rPr>
              <a:t>Siong</a:t>
            </a:r>
            <a:r>
              <a:rPr lang="en-SG" altLang="zh-SG" sz="1000" dirty="0">
                <a:effectLst/>
                <a:latin typeface="CMR12"/>
              </a:rPr>
              <a:t>. Punctuation restoration for </a:t>
            </a:r>
            <a:r>
              <a:rPr lang="en-SG" altLang="zh-SG" sz="1000" dirty="0" err="1">
                <a:effectLst/>
                <a:latin typeface="CMR12"/>
              </a:rPr>
              <a:t>singaporean</a:t>
            </a:r>
            <a:r>
              <a:rPr lang="en-SG" altLang="zh-SG" sz="1000" dirty="0">
                <a:effectLst/>
                <a:latin typeface="CMR12"/>
              </a:rPr>
              <a:t> spoken languages: English, </a:t>
            </a:r>
            <a:r>
              <a:rPr lang="en-SG" altLang="zh-SG" sz="1000" dirty="0" err="1">
                <a:effectLst/>
                <a:latin typeface="CMR12"/>
              </a:rPr>
              <a:t>malay</a:t>
            </a:r>
            <a:r>
              <a:rPr lang="en-SG" altLang="zh-SG" sz="1000" dirty="0">
                <a:effectLst/>
                <a:latin typeface="CMR12"/>
              </a:rPr>
              <a:t>, and mandarin. In </a:t>
            </a:r>
            <a:r>
              <a:rPr lang="en-SG" altLang="zh-SG" sz="1000" dirty="0">
                <a:effectLst/>
                <a:latin typeface="CMTI12"/>
              </a:rPr>
              <a:t>2022 Asia-Pacific Signal and Information Processing Association Annual Summit and Conference (APSIPA ASC)</a:t>
            </a:r>
            <a:r>
              <a:rPr lang="en-SG" altLang="zh-SG" sz="1000" dirty="0">
                <a:effectLst/>
                <a:latin typeface="CMR12"/>
              </a:rPr>
              <a:t>, pages 546–552. IEEE, 2022. </a:t>
            </a:r>
            <a:endParaRPr lang="en-SG" altLang="zh-SG" sz="1000" dirty="0">
              <a:effectLst/>
            </a:endParaRPr>
          </a:p>
          <a:p>
            <a:endParaRPr lang="en-SG" altLang="zh-SG" sz="1000" dirty="0">
              <a:effectLst/>
            </a:endParaRPr>
          </a:p>
        </p:txBody>
      </p:sp>
      <p:pic>
        <p:nvPicPr>
          <p:cNvPr id="7" name="图片 6" descr="日程表&#10;&#10;中度可信度描述已自动生成">
            <a:extLst>
              <a:ext uri="{FF2B5EF4-FFF2-40B4-BE49-F238E27FC236}">
                <a16:creationId xmlns:a16="http://schemas.microsoft.com/office/drawing/2014/main" id="{420B1F9F-AA5F-0A0D-8D77-62CA04FDA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426" y="3239033"/>
            <a:ext cx="4465958" cy="2613600"/>
          </a:xfrm>
          <a:prstGeom prst="rect">
            <a:avLst/>
          </a:prstGeom>
        </p:spPr>
      </p:pic>
      <p:sp>
        <p:nvSpPr>
          <p:cNvPr id="8" name="矩形 7">
            <a:extLst>
              <a:ext uri="{FF2B5EF4-FFF2-40B4-BE49-F238E27FC236}">
                <a16:creationId xmlns:a16="http://schemas.microsoft.com/office/drawing/2014/main" id="{6DE994F1-15A2-EFF2-F404-F7BA9C4EAB39}"/>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10" name="直线箭头连接符 9">
            <a:extLst>
              <a:ext uri="{FF2B5EF4-FFF2-40B4-BE49-F238E27FC236}">
                <a16:creationId xmlns:a16="http://schemas.microsoft.com/office/drawing/2014/main" id="{6CA18DD2-CEFA-956D-ECAE-EC372BE68C85}"/>
              </a:ext>
            </a:extLst>
          </p:cNvPr>
          <p:cNvCxnSpPr>
            <a:cxnSpLocks/>
            <a:stCxn id="8"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D7335F0-C37C-5BBB-5C6B-6079CBDBFA3A}"/>
              </a:ext>
            </a:extLst>
          </p:cNvPr>
          <p:cNvSpPr/>
          <p:nvPr/>
        </p:nvSpPr>
        <p:spPr>
          <a:xfrm>
            <a:off x="2630908" y="336884"/>
            <a:ext cx="1716503" cy="465221"/>
          </a:xfrm>
          <a:prstGeom prst="rec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Methodology</a:t>
            </a:r>
            <a:endParaRPr kumimoji="1" lang="zh-SG" altLang="en-US" dirty="0"/>
          </a:p>
        </p:txBody>
      </p:sp>
      <p:cxnSp>
        <p:nvCxnSpPr>
          <p:cNvPr id="12" name="直线箭头连接符 11">
            <a:extLst>
              <a:ext uri="{FF2B5EF4-FFF2-40B4-BE49-F238E27FC236}">
                <a16:creationId xmlns:a16="http://schemas.microsoft.com/office/drawing/2014/main" id="{81127B44-3608-DB0D-65D0-54B45BAB51C6}"/>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D22BA146-A821-0FA5-1127-2299BB852E8D}"/>
              </a:ext>
            </a:extLst>
          </p:cNvPr>
          <p:cNvSpPr/>
          <p:nvPr/>
        </p:nvSpPr>
        <p:spPr>
          <a:xfrm>
            <a:off x="4924930"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Experiment</a:t>
            </a:r>
            <a:endParaRPr kumimoji="1" lang="zh-SG" altLang="en-US" dirty="0">
              <a:solidFill>
                <a:schemeClr val="tx1"/>
              </a:solidFill>
            </a:endParaRPr>
          </a:p>
        </p:txBody>
      </p:sp>
      <p:cxnSp>
        <p:nvCxnSpPr>
          <p:cNvPr id="14" name="直线箭头连接符 13">
            <a:extLst>
              <a:ext uri="{FF2B5EF4-FFF2-40B4-BE49-F238E27FC236}">
                <a16:creationId xmlns:a16="http://schemas.microsoft.com/office/drawing/2014/main" id="{2E4CD3A2-2892-FE3B-959B-F4ECF6421240}"/>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156A8AAC-4CCD-9FE9-43B5-85AE0D70BCCD}"/>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18" name="Slide Number Placeholder 3">
            <a:extLst>
              <a:ext uri="{FF2B5EF4-FFF2-40B4-BE49-F238E27FC236}">
                <a16:creationId xmlns:a16="http://schemas.microsoft.com/office/drawing/2014/main" id="{150DDF7D-5BAE-55BE-2EE7-0BD8EB7A02D0}"/>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14</a:t>
            </a:fld>
            <a:endParaRPr lang="en-US"/>
          </a:p>
        </p:txBody>
      </p:sp>
    </p:spTree>
    <p:extLst>
      <p:ext uri="{BB962C8B-B14F-4D97-AF65-F5344CB8AC3E}">
        <p14:creationId xmlns:p14="http://schemas.microsoft.com/office/powerpoint/2010/main" val="79160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2296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2.1 XLM-</a:t>
            </a:r>
            <a:r>
              <a:rPr lang="en-US" sz="3200" b="1" dirty="0" err="1">
                <a:solidFill>
                  <a:srgbClr val="FF0000"/>
                </a:solidFill>
                <a:latin typeface="Verdana" panose="020B0604030504040204" pitchFamily="34" charset="0"/>
                <a:ea typeface="Verdana" panose="020B0604030504040204" pitchFamily="34" charset="0"/>
                <a:cs typeface="Verdana" panose="020B0604030504040204" pitchFamily="34" charset="0"/>
              </a:rPr>
              <a:t>RoBERTa</a:t>
            </a:r>
            <a:endPar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Model Refinement</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57200" y="2698655"/>
            <a:ext cx="8229600"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altLang="zh-SG" sz="2400" dirty="0">
                <a:solidFill>
                  <a:srgbClr val="0D0D0D"/>
                </a:solidFill>
                <a:latin typeface="+mn-lt"/>
              </a:rPr>
              <a:t>Customized number of punctuation classes.</a:t>
            </a:r>
          </a:p>
          <a:p>
            <a:r>
              <a:rPr lang="en-SG" altLang="zh-SG" sz="2400" dirty="0">
                <a:solidFill>
                  <a:srgbClr val="0D0D0D"/>
                </a:solidFill>
                <a:latin typeface="+mn-lt"/>
              </a:rPr>
              <a:t>Modified token value for space: 6        250004</a:t>
            </a:r>
          </a:p>
          <a:p>
            <a:r>
              <a:rPr lang="en-SG" altLang="zh-SG" sz="2400" dirty="0">
                <a:solidFill>
                  <a:srgbClr val="0D0D0D"/>
                </a:solidFill>
                <a:latin typeface="+mn-lt"/>
              </a:rPr>
              <a:t>Implements evaluation pipeline for external datasets.</a:t>
            </a:r>
          </a:p>
          <a:p>
            <a:r>
              <a:rPr lang="en-SG" altLang="zh-SG" sz="2400" dirty="0">
                <a:solidFill>
                  <a:srgbClr val="0D0D0D"/>
                </a:solidFill>
                <a:latin typeface="+mn-lt"/>
              </a:rPr>
              <a:t>Implements detokenize process to evaluate at word level instead of token level.</a:t>
            </a:r>
          </a:p>
          <a:p>
            <a:endParaRPr lang="en-SG" altLang="zh-SG" sz="2400" dirty="0">
              <a:solidFill>
                <a:srgbClr val="0D0D0D"/>
              </a:solidFill>
              <a:latin typeface="+mn-lt"/>
            </a:endParaRPr>
          </a:p>
          <a:p>
            <a:endParaRPr lang="en-US" altLang="zh-SG" sz="2400" dirty="0">
              <a:solidFill>
                <a:srgbClr val="0D0D0D"/>
              </a:solidFill>
              <a:latin typeface="+mn-lt"/>
            </a:endParaRP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8" name="右箭头 7">
            <a:extLst>
              <a:ext uri="{FF2B5EF4-FFF2-40B4-BE49-F238E27FC236}">
                <a16:creationId xmlns:a16="http://schemas.microsoft.com/office/drawing/2014/main" id="{CB75912E-9894-5953-744D-655A7C5F1727}"/>
              </a:ext>
            </a:extLst>
          </p:cNvPr>
          <p:cNvSpPr/>
          <p:nvPr/>
        </p:nvSpPr>
        <p:spPr>
          <a:xfrm>
            <a:off x="5145752" y="3301973"/>
            <a:ext cx="368969" cy="18047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SG" altLang="en-US" dirty="0">
              <a:solidFill>
                <a:schemeClr val="tx1"/>
              </a:solidFill>
            </a:endParaRPr>
          </a:p>
        </p:txBody>
      </p:sp>
      <p:sp>
        <p:nvSpPr>
          <p:cNvPr id="10" name="矩形 9">
            <a:extLst>
              <a:ext uri="{FF2B5EF4-FFF2-40B4-BE49-F238E27FC236}">
                <a16:creationId xmlns:a16="http://schemas.microsoft.com/office/drawing/2014/main" id="{5F45564B-E1BB-CF12-6013-AFD48988D6F2}"/>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11" name="直线箭头连接符 10">
            <a:extLst>
              <a:ext uri="{FF2B5EF4-FFF2-40B4-BE49-F238E27FC236}">
                <a16:creationId xmlns:a16="http://schemas.microsoft.com/office/drawing/2014/main" id="{0E16BAFB-DC25-F3E3-C124-6BEB27F1A386}"/>
              </a:ext>
            </a:extLst>
          </p:cNvPr>
          <p:cNvCxnSpPr>
            <a:cxnSpLocks/>
            <a:stCxn id="10"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220F8A98-A9BA-5E76-CE11-C724CA174460}"/>
              </a:ext>
            </a:extLst>
          </p:cNvPr>
          <p:cNvSpPr/>
          <p:nvPr/>
        </p:nvSpPr>
        <p:spPr>
          <a:xfrm>
            <a:off x="2630908" y="336884"/>
            <a:ext cx="1716503" cy="465221"/>
          </a:xfrm>
          <a:prstGeom prst="rec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Methodology</a:t>
            </a:r>
            <a:endParaRPr kumimoji="1" lang="zh-SG" altLang="en-US" dirty="0"/>
          </a:p>
        </p:txBody>
      </p:sp>
      <p:cxnSp>
        <p:nvCxnSpPr>
          <p:cNvPr id="13" name="直线箭头连接符 12">
            <a:extLst>
              <a:ext uri="{FF2B5EF4-FFF2-40B4-BE49-F238E27FC236}">
                <a16:creationId xmlns:a16="http://schemas.microsoft.com/office/drawing/2014/main" id="{F9C3B53F-79B5-118A-9F2C-C75E81774545}"/>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5F4CB7E0-3DD3-9798-2EB4-5FE62D200EEA}"/>
              </a:ext>
            </a:extLst>
          </p:cNvPr>
          <p:cNvSpPr/>
          <p:nvPr/>
        </p:nvSpPr>
        <p:spPr>
          <a:xfrm>
            <a:off x="4924930"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Experiment</a:t>
            </a:r>
            <a:endParaRPr kumimoji="1" lang="zh-SG" altLang="en-US" dirty="0">
              <a:solidFill>
                <a:schemeClr val="tx1"/>
              </a:solidFill>
            </a:endParaRPr>
          </a:p>
        </p:txBody>
      </p:sp>
      <p:cxnSp>
        <p:nvCxnSpPr>
          <p:cNvPr id="16" name="直线箭头连接符 15">
            <a:extLst>
              <a:ext uri="{FF2B5EF4-FFF2-40B4-BE49-F238E27FC236}">
                <a16:creationId xmlns:a16="http://schemas.microsoft.com/office/drawing/2014/main" id="{DD3A18CC-0887-FDA6-1386-CC8D40F8D6E3}"/>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C6ED11A8-6501-19AA-7C02-A76F404620EF}"/>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19" name="Slide Number Placeholder 3">
            <a:extLst>
              <a:ext uri="{FF2B5EF4-FFF2-40B4-BE49-F238E27FC236}">
                <a16:creationId xmlns:a16="http://schemas.microsoft.com/office/drawing/2014/main" id="{36B9F2DA-5201-3EAA-6DF1-069D39FF49EA}"/>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15</a:t>
            </a:fld>
            <a:endParaRPr lang="en-US"/>
          </a:p>
        </p:txBody>
      </p:sp>
    </p:spTree>
    <p:extLst>
      <p:ext uri="{BB962C8B-B14F-4D97-AF65-F5344CB8AC3E}">
        <p14:creationId xmlns:p14="http://schemas.microsoft.com/office/powerpoint/2010/main" val="442519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2296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2.1 XLM-</a:t>
            </a:r>
            <a:r>
              <a:rPr lang="en-US" sz="3200" b="1" dirty="0" err="1">
                <a:solidFill>
                  <a:srgbClr val="FF0000"/>
                </a:solidFill>
                <a:latin typeface="Verdana" panose="020B0604030504040204" pitchFamily="34" charset="0"/>
                <a:ea typeface="Verdana" panose="020B0604030504040204" pitchFamily="34" charset="0"/>
                <a:cs typeface="Verdana" panose="020B0604030504040204" pitchFamily="34" charset="0"/>
              </a:rPr>
              <a:t>RoBERTa</a:t>
            </a:r>
            <a:endPar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Model Checkpoint Ensemble</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57200" y="2720986"/>
            <a:ext cx="8229600"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altLang="zh-SG" sz="2400" dirty="0">
                <a:solidFill>
                  <a:schemeClr val="tx1"/>
                </a:solidFill>
                <a:latin typeface="+mn-lt"/>
              </a:rPr>
              <a:t>A</a:t>
            </a:r>
            <a:r>
              <a:rPr lang="en-SG" altLang="zh-SG" sz="2400" dirty="0">
                <a:solidFill>
                  <a:schemeClr val="tx1"/>
                </a:solidFill>
                <a:effectLst/>
                <a:latin typeface="+mn-lt"/>
              </a:rPr>
              <a:t>n innovative way to aggregate multiple checkpoints.</a:t>
            </a:r>
          </a:p>
          <a:p>
            <a:r>
              <a:rPr lang="en-SG" altLang="zh-SG" sz="2400" dirty="0">
                <a:solidFill>
                  <a:schemeClr val="tx1"/>
                </a:solidFill>
                <a:latin typeface="+mn-lt"/>
              </a:rPr>
              <a:t>Selects top-k epochs for averaging.</a:t>
            </a:r>
            <a:endParaRPr lang="en-SG" altLang="zh-SG" sz="2400" dirty="0">
              <a:solidFill>
                <a:srgbClr val="0D0D0D"/>
              </a:solidFill>
              <a:latin typeface="+mn-lt"/>
            </a:endParaRPr>
          </a:p>
          <a:p>
            <a:endParaRPr lang="en-SG" altLang="zh-SG" sz="2400" dirty="0">
              <a:solidFill>
                <a:srgbClr val="0D0D0D"/>
              </a:solidFill>
              <a:latin typeface="+mn-lt"/>
            </a:endParaRPr>
          </a:p>
          <a:p>
            <a:endParaRPr lang="en-US" altLang="zh-SG" sz="2400" dirty="0">
              <a:solidFill>
                <a:srgbClr val="0D0D0D"/>
              </a:solidFill>
              <a:latin typeface="+mn-lt"/>
            </a:endParaRP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pic>
        <p:nvPicPr>
          <p:cNvPr id="7" name="图片 6" descr="手机屏幕截图&#10;&#10;低可信度描述已自动生成">
            <a:extLst>
              <a:ext uri="{FF2B5EF4-FFF2-40B4-BE49-F238E27FC236}">
                <a16:creationId xmlns:a16="http://schemas.microsoft.com/office/drawing/2014/main" id="{22144A98-5937-53F5-4EB5-52B014479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42" y="4160145"/>
            <a:ext cx="3505200" cy="647700"/>
          </a:xfrm>
          <a:prstGeom prst="rect">
            <a:avLst/>
          </a:prstGeom>
        </p:spPr>
      </p:pic>
      <p:pic>
        <p:nvPicPr>
          <p:cNvPr id="9" name="图片 8" descr="手机屏幕截图&#10;&#10;中度可信度描述已自动生成">
            <a:extLst>
              <a:ext uri="{FF2B5EF4-FFF2-40B4-BE49-F238E27FC236}">
                <a16:creationId xmlns:a16="http://schemas.microsoft.com/office/drawing/2014/main" id="{F2471514-08FC-F921-08D6-9D59AE1EBB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247" y="4210945"/>
            <a:ext cx="3479800" cy="596900"/>
          </a:xfrm>
          <a:prstGeom prst="rect">
            <a:avLst/>
          </a:prstGeom>
        </p:spPr>
      </p:pic>
      <p:sp>
        <p:nvSpPr>
          <p:cNvPr id="10" name="矩形 9">
            <a:extLst>
              <a:ext uri="{FF2B5EF4-FFF2-40B4-BE49-F238E27FC236}">
                <a16:creationId xmlns:a16="http://schemas.microsoft.com/office/drawing/2014/main" id="{5E133E28-40A3-BCCC-B3EF-EB963CEA5D55}"/>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11" name="直线箭头连接符 10">
            <a:extLst>
              <a:ext uri="{FF2B5EF4-FFF2-40B4-BE49-F238E27FC236}">
                <a16:creationId xmlns:a16="http://schemas.microsoft.com/office/drawing/2014/main" id="{C8D41875-3A3B-ED87-47B4-419C6F4EAA03}"/>
              </a:ext>
            </a:extLst>
          </p:cNvPr>
          <p:cNvCxnSpPr>
            <a:cxnSpLocks/>
            <a:stCxn id="10"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631EE7F5-2321-4797-67ED-F8B81FCCABA3}"/>
              </a:ext>
            </a:extLst>
          </p:cNvPr>
          <p:cNvSpPr/>
          <p:nvPr/>
        </p:nvSpPr>
        <p:spPr>
          <a:xfrm>
            <a:off x="2630908" y="336884"/>
            <a:ext cx="1716503" cy="465221"/>
          </a:xfrm>
          <a:prstGeom prst="rec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Methodology</a:t>
            </a:r>
            <a:endParaRPr kumimoji="1" lang="zh-SG" altLang="en-US" dirty="0"/>
          </a:p>
        </p:txBody>
      </p:sp>
      <p:cxnSp>
        <p:nvCxnSpPr>
          <p:cNvPr id="13" name="直线箭头连接符 12">
            <a:extLst>
              <a:ext uri="{FF2B5EF4-FFF2-40B4-BE49-F238E27FC236}">
                <a16:creationId xmlns:a16="http://schemas.microsoft.com/office/drawing/2014/main" id="{96F075D5-2052-DAC2-2C57-11C6206BA54F}"/>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93D19172-A290-93C9-F294-22078AD5F5E7}"/>
              </a:ext>
            </a:extLst>
          </p:cNvPr>
          <p:cNvSpPr/>
          <p:nvPr/>
        </p:nvSpPr>
        <p:spPr>
          <a:xfrm>
            <a:off x="4924930"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Experiment</a:t>
            </a:r>
            <a:endParaRPr kumimoji="1" lang="zh-SG" altLang="en-US" dirty="0">
              <a:solidFill>
                <a:schemeClr val="tx1"/>
              </a:solidFill>
            </a:endParaRPr>
          </a:p>
        </p:txBody>
      </p:sp>
      <p:cxnSp>
        <p:nvCxnSpPr>
          <p:cNvPr id="16" name="直线箭头连接符 15">
            <a:extLst>
              <a:ext uri="{FF2B5EF4-FFF2-40B4-BE49-F238E27FC236}">
                <a16:creationId xmlns:a16="http://schemas.microsoft.com/office/drawing/2014/main" id="{4C0EF572-004C-CED5-5508-72ED086C8068}"/>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259B1844-432F-0271-DC8D-066099AE6328}"/>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19" name="Slide Number Placeholder 3">
            <a:extLst>
              <a:ext uri="{FF2B5EF4-FFF2-40B4-BE49-F238E27FC236}">
                <a16:creationId xmlns:a16="http://schemas.microsoft.com/office/drawing/2014/main" id="{066EE408-623F-A507-6493-DEE6E8C48E49}"/>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16</a:t>
            </a:fld>
            <a:endParaRPr lang="en-US"/>
          </a:p>
        </p:txBody>
      </p:sp>
    </p:spTree>
    <p:extLst>
      <p:ext uri="{BB962C8B-B14F-4D97-AF65-F5344CB8AC3E}">
        <p14:creationId xmlns:p14="http://schemas.microsoft.com/office/powerpoint/2010/main" val="970179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2296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2.2 Llama-2</a:t>
            </a: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Prompt Engineering</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57200" y="2720986"/>
            <a:ext cx="8229600"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altLang="zh-SG" sz="2400" dirty="0">
                <a:latin typeface="+mn-lt"/>
              </a:rPr>
              <a:t>Does a detailed and clear prompt enhance the LLM’s performance?</a:t>
            </a:r>
          </a:p>
          <a:p>
            <a:r>
              <a:rPr lang="en-SG" altLang="zh-SG" sz="2400" dirty="0">
                <a:latin typeface="+mn-lt"/>
              </a:rPr>
              <a:t>Crafts 3 versions of prompts from simple to complex.</a:t>
            </a:r>
          </a:p>
          <a:p>
            <a:pPr lvl="1"/>
            <a:r>
              <a:rPr lang="en-SG" altLang="zh-SG" sz="2000" dirty="0">
                <a:latin typeface="+mn-lt"/>
              </a:rPr>
              <a:t>Goal : to solve alteration problem for generative LLMs</a:t>
            </a:r>
          </a:p>
          <a:p>
            <a:endParaRPr lang="en-SG" altLang="zh-SG" sz="2000" dirty="0">
              <a:solidFill>
                <a:srgbClr val="0D0D0D"/>
              </a:solidFill>
              <a:latin typeface="+mn-lt"/>
            </a:endParaRPr>
          </a:p>
          <a:p>
            <a:endParaRPr lang="en-US" altLang="zh-SG" sz="2400" dirty="0">
              <a:solidFill>
                <a:srgbClr val="0D0D0D"/>
              </a:solidFill>
              <a:latin typeface="+mn-lt"/>
            </a:endParaRP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8" name="矩形 7">
            <a:extLst>
              <a:ext uri="{FF2B5EF4-FFF2-40B4-BE49-F238E27FC236}">
                <a16:creationId xmlns:a16="http://schemas.microsoft.com/office/drawing/2014/main" id="{5253D65E-FED2-7B5F-ED89-BC942FC6B956}"/>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10" name="直线箭头连接符 9">
            <a:extLst>
              <a:ext uri="{FF2B5EF4-FFF2-40B4-BE49-F238E27FC236}">
                <a16:creationId xmlns:a16="http://schemas.microsoft.com/office/drawing/2014/main" id="{B0DD9FA4-DEDD-FEAB-15DA-C8515EEAC581}"/>
              </a:ext>
            </a:extLst>
          </p:cNvPr>
          <p:cNvCxnSpPr>
            <a:cxnSpLocks/>
            <a:stCxn id="8"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537617F-7881-8D30-DE51-4AFBB84D360B}"/>
              </a:ext>
            </a:extLst>
          </p:cNvPr>
          <p:cNvSpPr/>
          <p:nvPr/>
        </p:nvSpPr>
        <p:spPr>
          <a:xfrm>
            <a:off x="2630908" y="336884"/>
            <a:ext cx="1716503" cy="465221"/>
          </a:xfrm>
          <a:prstGeom prst="rec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Methodology</a:t>
            </a:r>
            <a:endParaRPr kumimoji="1" lang="zh-SG" altLang="en-US" dirty="0"/>
          </a:p>
        </p:txBody>
      </p:sp>
      <p:cxnSp>
        <p:nvCxnSpPr>
          <p:cNvPr id="12" name="直线箭头连接符 11">
            <a:extLst>
              <a:ext uri="{FF2B5EF4-FFF2-40B4-BE49-F238E27FC236}">
                <a16:creationId xmlns:a16="http://schemas.microsoft.com/office/drawing/2014/main" id="{0DF58531-4D56-E392-0709-D895A450E70F}"/>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E69D0255-6540-CAF0-494C-8E26AE0FBDFF}"/>
              </a:ext>
            </a:extLst>
          </p:cNvPr>
          <p:cNvSpPr/>
          <p:nvPr/>
        </p:nvSpPr>
        <p:spPr>
          <a:xfrm>
            <a:off x="4924930"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Experiment</a:t>
            </a:r>
            <a:endParaRPr kumimoji="1" lang="zh-SG" altLang="en-US" dirty="0">
              <a:solidFill>
                <a:schemeClr val="tx1"/>
              </a:solidFill>
            </a:endParaRPr>
          </a:p>
        </p:txBody>
      </p:sp>
      <p:cxnSp>
        <p:nvCxnSpPr>
          <p:cNvPr id="14" name="直线箭头连接符 13">
            <a:extLst>
              <a:ext uri="{FF2B5EF4-FFF2-40B4-BE49-F238E27FC236}">
                <a16:creationId xmlns:a16="http://schemas.microsoft.com/office/drawing/2014/main" id="{296D43A4-1048-2B70-749E-FC759884E12C}"/>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64D20038-C96C-08B1-3B8E-9B22063D9858}"/>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18" name="Slide Number Placeholder 3">
            <a:extLst>
              <a:ext uri="{FF2B5EF4-FFF2-40B4-BE49-F238E27FC236}">
                <a16:creationId xmlns:a16="http://schemas.microsoft.com/office/drawing/2014/main" id="{835BDD63-2C3F-84A1-3569-54992387A1D1}"/>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17</a:t>
            </a:fld>
            <a:endParaRPr lang="en-US"/>
          </a:p>
        </p:txBody>
      </p:sp>
    </p:spTree>
    <p:extLst>
      <p:ext uri="{BB962C8B-B14F-4D97-AF65-F5344CB8AC3E}">
        <p14:creationId xmlns:p14="http://schemas.microsoft.com/office/powerpoint/2010/main" val="3110902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2296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2.2 Llama-2</a:t>
            </a: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Fine-tune with LoRA</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57200" y="2720986"/>
            <a:ext cx="8229600"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altLang="zh-SG" sz="2400" dirty="0" err="1">
                <a:solidFill>
                  <a:srgbClr val="0D0D0D"/>
                </a:solidFill>
                <a:latin typeface="Söhne"/>
              </a:rPr>
              <a:t>LoRA</a:t>
            </a:r>
            <a:r>
              <a:rPr lang="en-SG" altLang="zh-SG" sz="2400" dirty="0">
                <a:solidFill>
                  <a:srgbClr val="0D0D0D"/>
                </a:solidFill>
                <a:latin typeface="Söhne"/>
              </a:rPr>
              <a:t> updates only a set of low-rank matrices.</a:t>
            </a:r>
          </a:p>
          <a:p>
            <a:r>
              <a:rPr lang="en-SG" altLang="zh-SG" sz="2400" dirty="0">
                <a:solidFill>
                  <a:srgbClr val="0D0D0D"/>
                </a:solidFill>
                <a:latin typeface="Söhne"/>
              </a:rPr>
              <a:t>Freezes original weights and adds low-rank matrices back.</a:t>
            </a:r>
          </a:p>
          <a:p>
            <a:endParaRPr lang="en-SG" altLang="zh-SG" sz="2000" dirty="0">
              <a:solidFill>
                <a:srgbClr val="0D0D0D"/>
              </a:solidFill>
              <a:latin typeface="+mn-lt"/>
            </a:endParaRPr>
          </a:p>
          <a:p>
            <a:endParaRPr lang="en-US" altLang="zh-SG" sz="2400" dirty="0">
              <a:solidFill>
                <a:srgbClr val="0D0D0D"/>
              </a:solidFill>
              <a:latin typeface="+mn-lt"/>
            </a:endParaRP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pic>
        <p:nvPicPr>
          <p:cNvPr id="7" name="图片 6" descr="图示, 形状&#10;&#10;描述已自动生成">
            <a:extLst>
              <a:ext uri="{FF2B5EF4-FFF2-40B4-BE49-F238E27FC236}">
                <a16:creationId xmlns:a16="http://schemas.microsoft.com/office/drawing/2014/main" id="{3B7372E3-95F6-A1BB-7498-D14B894BE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2423" y="3529085"/>
            <a:ext cx="2729975" cy="2553600"/>
          </a:xfrm>
          <a:prstGeom prst="rect">
            <a:avLst/>
          </a:prstGeom>
        </p:spPr>
      </p:pic>
      <p:sp>
        <p:nvSpPr>
          <p:cNvPr id="8" name="右箭头 7">
            <a:extLst>
              <a:ext uri="{FF2B5EF4-FFF2-40B4-BE49-F238E27FC236}">
                <a16:creationId xmlns:a16="http://schemas.microsoft.com/office/drawing/2014/main" id="{67764917-C509-6C4E-41A7-0EF4250ED975}"/>
              </a:ext>
            </a:extLst>
          </p:cNvPr>
          <p:cNvSpPr/>
          <p:nvPr/>
        </p:nvSpPr>
        <p:spPr>
          <a:xfrm rot="14706155">
            <a:off x="2928256" y="3796774"/>
            <a:ext cx="449959" cy="167789"/>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SG" altLang="en-US" dirty="0">
              <a:solidFill>
                <a:schemeClr val="tx1"/>
              </a:solidFill>
            </a:endParaRPr>
          </a:p>
        </p:txBody>
      </p:sp>
      <p:sp>
        <p:nvSpPr>
          <p:cNvPr id="10" name="右箭头 9">
            <a:extLst>
              <a:ext uri="{FF2B5EF4-FFF2-40B4-BE49-F238E27FC236}">
                <a16:creationId xmlns:a16="http://schemas.microsoft.com/office/drawing/2014/main" id="{606B3C31-3BCA-33EF-DAEC-DD1BCCA08090}"/>
              </a:ext>
            </a:extLst>
          </p:cNvPr>
          <p:cNvSpPr/>
          <p:nvPr/>
        </p:nvSpPr>
        <p:spPr>
          <a:xfrm rot="17951085">
            <a:off x="5304468" y="3798837"/>
            <a:ext cx="449959" cy="167789"/>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SG" altLang="en-US" dirty="0">
              <a:solidFill>
                <a:schemeClr val="tx1"/>
              </a:solidFill>
            </a:endParaRPr>
          </a:p>
        </p:txBody>
      </p:sp>
      <p:sp>
        <p:nvSpPr>
          <p:cNvPr id="13" name="文本框 12">
            <a:extLst>
              <a:ext uri="{FF2B5EF4-FFF2-40B4-BE49-F238E27FC236}">
                <a16:creationId xmlns:a16="http://schemas.microsoft.com/office/drawing/2014/main" id="{0E39B6A5-9789-EC5E-FC34-5985BFE8BC25}"/>
              </a:ext>
            </a:extLst>
          </p:cNvPr>
          <p:cNvSpPr txBox="1"/>
          <p:nvPr/>
        </p:nvSpPr>
        <p:spPr>
          <a:xfrm>
            <a:off x="457200" y="5978898"/>
            <a:ext cx="8086725" cy="707886"/>
          </a:xfrm>
          <a:prstGeom prst="rect">
            <a:avLst/>
          </a:prstGeom>
          <a:noFill/>
        </p:spPr>
        <p:txBody>
          <a:bodyPr wrap="square">
            <a:spAutoFit/>
          </a:bodyPr>
          <a:lstStyle/>
          <a:p>
            <a:r>
              <a:rPr lang="en-SG" altLang="zh-SG" sz="1000" b="0" i="0" u="none" strike="noStrike" dirty="0">
                <a:solidFill>
                  <a:srgbClr val="0D0D0D"/>
                </a:solidFill>
                <a:effectLst/>
              </a:rPr>
              <a:t>[</a:t>
            </a:r>
            <a:r>
              <a:rPr lang="en-SG" altLang="zh-SG" sz="1000" dirty="0"/>
              <a:t>1] </a:t>
            </a:r>
            <a:r>
              <a:rPr lang="en-SG" altLang="zh-SG" sz="1000" dirty="0" err="1">
                <a:effectLst/>
              </a:rPr>
              <a:t>Zhiqiang</a:t>
            </a:r>
            <a:r>
              <a:rPr lang="en-SG" altLang="zh-SG" sz="1000" dirty="0">
                <a:effectLst/>
              </a:rPr>
              <a:t> Hu, </a:t>
            </a:r>
            <a:r>
              <a:rPr lang="en-SG" altLang="zh-SG" sz="1000" dirty="0" err="1">
                <a:effectLst/>
              </a:rPr>
              <a:t>Yihuai</a:t>
            </a:r>
            <a:r>
              <a:rPr lang="en-SG" altLang="zh-SG" sz="1000" dirty="0">
                <a:effectLst/>
              </a:rPr>
              <a:t> Lan, Lei Wang, </a:t>
            </a:r>
            <a:r>
              <a:rPr lang="en-SG" altLang="zh-SG" sz="1000" dirty="0" err="1">
                <a:effectLst/>
              </a:rPr>
              <a:t>Wanyu</a:t>
            </a:r>
            <a:r>
              <a:rPr lang="en-SG" altLang="zh-SG" sz="1000" dirty="0">
                <a:effectLst/>
              </a:rPr>
              <a:t> Xu, </a:t>
            </a:r>
            <a:r>
              <a:rPr lang="en-SG" altLang="zh-SG" sz="1000" dirty="0" err="1">
                <a:effectLst/>
              </a:rPr>
              <a:t>Ee</a:t>
            </a:r>
            <a:r>
              <a:rPr lang="en-SG" altLang="zh-SG" sz="1000" dirty="0">
                <a:effectLst/>
              </a:rPr>
              <a:t>-Peng Lim, Roy Ka-Wei Lee, </a:t>
            </a:r>
            <a:r>
              <a:rPr lang="en-SG" altLang="zh-SG" sz="1000" dirty="0" err="1">
                <a:effectLst/>
              </a:rPr>
              <a:t>Lidong</a:t>
            </a:r>
            <a:r>
              <a:rPr lang="en-SG" altLang="zh-SG" sz="1000" dirty="0">
                <a:effectLst/>
              </a:rPr>
              <a:t> Bing, and </a:t>
            </a:r>
            <a:r>
              <a:rPr lang="en-SG" altLang="zh-SG" sz="1000" dirty="0" err="1">
                <a:effectLst/>
              </a:rPr>
              <a:t>Soujanya</a:t>
            </a:r>
            <a:r>
              <a:rPr lang="en-SG" altLang="zh-SG" sz="1000" dirty="0">
                <a:effectLst/>
              </a:rPr>
              <a:t> </a:t>
            </a:r>
            <a:r>
              <a:rPr lang="en-SG" altLang="zh-SG" sz="1000" dirty="0" err="1">
                <a:effectLst/>
              </a:rPr>
              <a:t>Poria</a:t>
            </a:r>
            <a:r>
              <a:rPr lang="en-SG" altLang="zh-SG" sz="1000" dirty="0">
                <a:effectLst/>
              </a:rPr>
              <a:t>. </a:t>
            </a:r>
            <a:r>
              <a:rPr lang="en-SG" altLang="zh-SG" sz="1000" dirty="0" err="1">
                <a:effectLst/>
              </a:rPr>
              <a:t>Llm</a:t>
            </a:r>
            <a:r>
              <a:rPr lang="en-SG" altLang="zh-SG" sz="1000" dirty="0">
                <a:effectLst/>
              </a:rPr>
              <a:t>-adapters: An adapter family for parameter-efficient fine-tuning of large language models. </a:t>
            </a:r>
            <a:r>
              <a:rPr lang="en-SG" altLang="zh-SG" sz="1000" dirty="0" err="1">
                <a:effectLst/>
              </a:rPr>
              <a:t>arXiv</a:t>
            </a:r>
            <a:r>
              <a:rPr lang="en-SG" altLang="zh-SG" sz="1000" dirty="0">
                <a:effectLst/>
              </a:rPr>
              <a:t> preprint arXiv:2304.01933, 2023. </a:t>
            </a:r>
          </a:p>
          <a:p>
            <a:endParaRPr lang="en-SG" altLang="zh-SG" sz="1000" dirty="0">
              <a:effectLst/>
            </a:endParaRPr>
          </a:p>
          <a:p>
            <a:pPr marL="0" indent="0">
              <a:buNone/>
            </a:pPr>
            <a:endParaRPr lang="en-SG" altLang="zh-SG" sz="1000" dirty="0">
              <a:effectLst/>
            </a:endParaRPr>
          </a:p>
        </p:txBody>
      </p:sp>
      <p:sp>
        <p:nvSpPr>
          <p:cNvPr id="14" name="矩形 13">
            <a:extLst>
              <a:ext uri="{FF2B5EF4-FFF2-40B4-BE49-F238E27FC236}">
                <a16:creationId xmlns:a16="http://schemas.microsoft.com/office/drawing/2014/main" id="{6D71CABE-2337-C831-6D80-654392BE98B4}"/>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16" name="直线箭头连接符 15">
            <a:extLst>
              <a:ext uri="{FF2B5EF4-FFF2-40B4-BE49-F238E27FC236}">
                <a16:creationId xmlns:a16="http://schemas.microsoft.com/office/drawing/2014/main" id="{56E89728-D9F1-63D1-6DDD-45DFF8579D25}"/>
              </a:ext>
            </a:extLst>
          </p:cNvPr>
          <p:cNvCxnSpPr>
            <a:cxnSpLocks/>
            <a:stCxn id="14"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6FCA7C88-FBF3-D6A0-A963-A0BF33E2F0FE}"/>
              </a:ext>
            </a:extLst>
          </p:cNvPr>
          <p:cNvSpPr/>
          <p:nvPr/>
        </p:nvSpPr>
        <p:spPr>
          <a:xfrm>
            <a:off x="2630908" y="336884"/>
            <a:ext cx="1716503" cy="465221"/>
          </a:xfrm>
          <a:prstGeom prst="rect">
            <a:avLst/>
          </a:prstGeom>
          <a:solidFill>
            <a:schemeClr val="accent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Methodology</a:t>
            </a:r>
            <a:endParaRPr kumimoji="1" lang="zh-SG" altLang="en-US" dirty="0"/>
          </a:p>
        </p:txBody>
      </p:sp>
      <p:cxnSp>
        <p:nvCxnSpPr>
          <p:cNvPr id="19" name="直线箭头连接符 18">
            <a:extLst>
              <a:ext uri="{FF2B5EF4-FFF2-40B4-BE49-F238E27FC236}">
                <a16:creationId xmlns:a16="http://schemas.microsoft.com/office/drawing/2014/main" id="{8F1807E4-5C2D-E35B-210F-FE8A3B7A0BF3}"/>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1EEE63CC-C02F-73FD-90DA-4C3BEC926B44}"/>
              </a:ext>
            </a:extLst>
          </p:cNvPr>
          <p:cNvSpPr/>
          <p:nvPr/>
        </p:nvSpPr>
        <p:spPr>
          <a:xfrm>
            <a:off x="4924930"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Experiment</a:t>
            </a:r>
            <a:endParaRPr kumimoji="1" lang="zh-SG" altLang="en-US" dirty="0">
              <a:solidFill>
                <a:schemeClr val="tx1"/>
              </a:solidFill>
            </a:endParaRPr>
          </a:p>
        </p:txBody>
      </p:sp>
      <p:cxnSp>
        <p:nvCxnSpPr>
          <p:cNvPr id="33" name="直线箭头连接符 32">
            <a:extLst>
              <a:ext uri="{FF2B5EF4-FFF2-40B4-BE49-F238E27FC236}">
                <a16:creationId xmlns:a16="http://schemas.microsoft.com/office/drawing/2014/main" id="{4221A3E9-6C6F-1013-8A41-1F5132D2A793}"/>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CF84089B-0CC3-3449-D3CA-48A1A30C219F}"/>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35" name="Slide Number Placeholder 3">
            <a:extLst>
              <a:ext uri="{FF2B5EF4-FFF2-40B4-BE49-F238E27FC236}">
                <a16:creationId xmlns:a16="http://schemas.microsoft.com/office/drawing/2014/main" id="{08A6F389-DC52-2EAF-6363-9756AFBD3410}"/>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18</a:t>
            </a:fld>
            <a:endParaRPr lang="en-US"/>
          </a:p>
        </p:txBody>
      </p:sp>
    </p:spTree>
    <p:extLst>
      <p:ext uri="{BB962C8B-B14F-4D97-AF65-F5344CB8AC3E}">
        <p14:creationId xmlns:p14="http://schemas.microsoft.com/office/powerpoint/2010/main" val="92887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70716" y="962758"/>
            <a:ext cx="9002569" cy="1"/>
          </a:xfrm>
          <a:prstGeom prst="line">
            <a:avLst/>
          </a:prstGeom>
          <a:ln w="12700">
            <a:miter lim="400000"/>
          </a:ln>
          <a:effectLst>
            <a:outerShdw blurRad="190500" dist="8455" dir="5400000" rotWithShape="0">
              <a:srgbClr val="000000"/>
            </a:outerShdw>
          </a:effectLst>
        </p:spPr>
        <p:txBody>
          <a:bodyPr lIns="0" tIns="0" rIns="0" bIns="0" anchor="ctr"/>
          <a:lstStyle/>
          <a:p>
            <a:pPr lvl="0"/>
            <a:endParaRPr sz="1687"/>
          </a:p>
        </p:txBody>
      </p:sp>
      <p:sp>
        <p:nvSpPr>
          <p:cNvPr id="4" name="Slide Number Placeholder 3"/>
          <p:cNvSpPr>
            <a:spLocks noGrp="1"/>
          </p:cNvSpPr>
          <p:nvPr>
            <p:ph type="sldNum" sz="quarter" idx="12"/>
          </p:nvPr>
        </p:nvSpPr>
        <p:spPr/>
        <p:txBody>
          <a:bodyPr/>
          <a:lstStyle/>
          <a:p>
            <a:pPr lvl="0"/>
            <a:fld id="{86CB4B4D-7CA3-9044-876B-883B54F8677D}" type="slidenum">
              <a:rPr lang="en-US" smtClean="0"/>
              <a:t>19</a:t>
            </a:fld>
            <a:endParaRPr lang="en-US"/>
          </a:p>
        </p:txBody>
      </p:sp>
      <p:sp>
        <p:nvSpPr>
          <p:cNvPr id="2" name="Rectangle 1"/>
          <p:cNvSpPr/>
          <p:nvPr/>
        </p:nvSpPr>
        <p:spPr>
          <a:xfrm>
            <a:off x="254000" y="1779363"/>
            <a:ext cx="9144000" cy="5388647"/>
          </a:xfrm>
          <a:prstGeom prst="rect">
            <a:avLst/>
          </a:prstGeom>
          <a:ln w="12700">
            <a:miter lim="400000"/>
          </a:ln>
        </p:spPr>
        <p:txBody>
          <a:bodyPr wrap="square" lIns="180000" tIns="35719" rIns="180000" bIns="35719" anchor="t" anchorCtr="0">
            <a:noAutofit/>
          </a:bodyPr>
          <a:lstStyle/>
          <a:p>
            <a:pPr marL="457200" indent="-457200">
              <a:spcBef>
                <a:spcPts val="600"/>
              </a:spcBef>
              <a:spcAft>
                <a:spcPts val="600"/>
              </a:spcAft>
              <a:buFont typeface="Wingdings" charset="2"/>
              <a:buChar char="q"/>
            </a:pPr>
            <a:r>
              <a:rPr lang="en-US" sz="2400" b="1" dirty="0">
                <a:solidFill>
                  <a:srgbClr val="000000"/>
                </a:solidFill>
                <a:latin typeface="Helvetica" panose="020B0604020202020204" pitchFamily="34" charset="0"/>
                <a:ea typeface="Gill Sans"/>
                <a:cs typeface="Helvetica" panose="020B0604020202020204" pitchFamily="34" charset="0"/>
                <a:sym typeface="Helvetica Neue"/>
              </a:rPr>
              <a:t>Introduction</a:t>
            </a:r>
          </a:p>
          <a:p>
            <a:pPr marL="457200" indent="-457200">
              <a:spcBef>
                <a:spcPts val="600"/>
              </a:spcBef>
              <a:spcAft>
                <a:spcPts val="600"/>
              </a:spcAft>
              <a:buFont typeface="Wingdings" charset="2"/>
              <a:buChar char="q"/>
            </a:pPr>
            <a:r>
              <a:rPr lang="en-US" sz="2400" b="1" dirty="0">
                <a:solidFill>
                  <a:srgbClr val="000000"/>
                </a:solidFill>
                <a:latin typeface="Helvetica" panose="020B0604020202020204" pitchFamily="34" charset="0"/>
                <a:ea typeface="Gill Sans"/>
                <a:cs typeface="Helvetica" panose="020B0604020202020204" pitchFamily="34" charset="0"/>
                <a:sym typeface="Helvetica Neue"/>
              </a:rPr>
              <a:t>Methodology</a:t>
            </a:r>
          </a:p>
          <a:p>
            <a:pPr marL="457200" indent="-457200">
              <a:spcBef>
                <a:spcPts val="600"/>
              </a:spcBef>
              <a:spcAft>
                <a:spcPts val="600"/>
              </a:spcAft>
              <a:buFont typeface="Wingdings" charset="2"/>
              <a:buChar char="q"/>
            </a:pPr>
            <a:r>
              <a:rPr lang="en-US" sz="2400" b="1" dirty="0">
                <a:solidFill>
                  <a:srgbClr val="000000"/>
                </a:solidFill>
                <a:latin typeface="Helvetica" panose="020B0604020202020204" pitchFamily="34" charset="0"/>
                <a:ea typeface="Gill Sans"/>
                <a:cs typeface="Helvetica" panose="020B0604020202020204" pitchFamily="34" charset="0"/>
                <a:sym typeface="Helvetica Neue"/>
              </a:rPr>
              <a:t>Experiment</a:t>
            </a:r>
          </a:p>
          <a:p>
            <a:pPr marL="800100" lvl="1" indent="-342900">
              <a:spcBef>
                <a:spcPts val="600"/>
              </a:spcBef>
              <a:spcAft>
                <a:spcPts val="100"/>
              </a:spcAft>
              <a:buFont typeface="Arial" panose="020B0604020202020204" pitchFamily="34" charset="0"/>
              <a:buChar char="•"/>
            </a:pPr>
            <a:r>
              <a:rPr lang="en-US" altLang="zh-SG" dirty="0">
                <a:solidFill>
                  <a:srgbClr val="000000"/>
                </a:solidFill>
                <a:latin typeface="Helvetica" panose="020B0604020202020204" pitchFamily="34" charset="0"/>
                <a:ea typeface="Gill Sans"/>
                <a:cs typeface="Helvetica" panose="020B0604020202020204" pitchFamily="34" charset="0"/>
                <a:sym typeface="Helvetica Neue"/>
              </a:rPr>
              <a:t>Datasets</a:t>
            </a:r>
          </a:p>
          <a:p>
            <a:pPr marL="800100" lvl="1" indent="-342900">
              <a:spcBef>
                <a:spcPts val="600"/>
              </a:spcBef>
              <a:spcAft>
                <a:spcPts val="100"/>
              </a:spcAft>
              <a:buFont typeface="Arial" panose="020B0604020202020204" pitchFamily="34" charset="0"/>
              <a:buChar char="•"/>
            </a:pPr>
            <a:r>
              <a:rPr lang="en-US" altLang="zh-SG" dirty="0">
                <a:solidFill>
                  <a:srgbClr val="000000"/>
                </a:solidFill>
                <a:latin typeface="Helvetica" panose="020B0604020202020204" pitchFamily="34" charset="0"/>
                <a:ea typeface="Gill Sans"/>
                <a:cs typeface="Helvetica" panose="020B0604020202020204" pitchFamily="34" charset="0"/>
                <a:sym typeface="Helvetica Neue"/>
              </a:rPr>
              <a:t>Data Processing</a:t>
            </a:r>
          </a:p>
          <a:p>
            <a:pPr marL="800100" lvl="1" indent="-342900">
              <a:spcBef>
                <a:spcPts val="600"/>
              </a:spcBef>
              <a:spcAft>
                <a:spcPts val="100"/>
              </a:spcAft>
              <a:buFont typeface="Arial" panose="020B0604020202020204" pitchFamily="34" charset="0"/>
              <a:buChar char="•"/>
            </a:pPr>
            <a:r>
              <a:rPr lang="en-US" altLang="zh-SG" dirty="0">
                <a:solidFill>
                  <a:srgbClr val="000000"/>
                </a:solidFill>
                <a:latin typeface="Helvetica" panose="020B0604020202020204" pitchFamily="34" charset="0"/>
                <a:ea typeface="Gill Sans"/>
                <a:cs typeface="Helvetica" panose="020B0604020202020204" pitchFamily="34" charset="0"/>
                <a:sym typeface="Helvetica Neue"/>
              </a:rPr>
              <a:t>Evaluation</a:t>
            </a:r>
          </a:p>
          <a:p>
            <a:pPr marL="800100" lvl="1" indent="-342900">
              <a:spcBef>
                <a:spcPts val="600"/>
              </a:spcBef>
              <a:spcAft>
                <a:spcPts val="100"/>
              </a:spcAft>
              <a:buFont typeface="Arial" panose="020B0604020202020204" pitchFamily="34" charset="0"/>
              <a:buChar char="•"/>
            </a:pPr>
            <a:r>
              <a:rPr lang="en-US" altLang="zh-SG" dirty="0">
                <a:solidFill>
                  <a:srgbClr val="000000"/>
                </a:solidFill>
                <a:latin typeface="Helvetica" panose="020B0604020202020204" pitchFamily="34" charset="0"/>
                <a:ea typeface="Gill Sans"/>
                <a:cs typeface="Helvetica" panose="020B0604020202020204" pitchFamily="34" charset="0"/>
                <a:sym typeface="Helvetica Neue"/>
              </a:rPr>
              <a:t>Connections between Experiments</a:t>
            </a:r>
          </a:p>
          <a:p>
            <a:pPr marL="800100" lvl="1" indent="-342900">
              <a:spcBef>
                <a:spcPts val="600"/>
              </a:spcBef>
              <a:spcAft>
                <a:spcPts val="100"/>
              </a:spcAft>
              <a:buFont typeface="Arial" panose="020B0604020202020204" pitchFamily="34" charset="0"/>
              <a:buChar char="•"/>
            </a:pPr>
            <a:r>
              <a:rPr lang="en-US" altLang="zh-SG" dirty="0">
                <a:solidFill>
                  <a:srgbClr val="000000"/>
                </a:solidFill>
                <a:latin typeface="Helvetica" panose="020B0604020202020204" pitchFamily="34" charset="0"/>
              </a:rPr>
              <a:t>Experiment 1: Baseline Model Performance</a:t>
            </a:r>
          </a:p>
          <a:p>
            <a:pPr marL="800100" lvl="1" indent="-342900">
              <a:spcBef>
                <a:spcPts val="600"/>
              </a:spcBef>
              <a:spcAft>
                <a:spcPts val="100"/>
              </a:spcAft>
              <a:buFont typeface="Arial" panose="020B0604020202020204" pitchFamily="34" charset="0"/>
              <a:buChar char="•"/>
            </a:pPr>
            <a:r>
              <a:rPr lang="en-US" altLang="zh-SG" dirty="0">
                <a:solidFill>
                  <a:srgbClr val="000000"/>
                </a:solidFill>
                <a:latin typeface="Helvetica" panose="020B0604020202020204" pitchFamily="34" charset="0"/>
              </a:rPr>
              <a:t>Experiment 2: </a:t>
            </a:r>
            <a:r>
              <a:rPr lang="en-US" altLang="zh-SG" dirty="0">
                <a:solidFill>
                  <a:srgbClr val="000000"/>
                </a:solidFill>
                <a:latin typeface="Helvetica" panose="020B0604020202020204" pitchFamily="34" charset="0"/>
                <a:ea typeface="Gill Sans"/>
                <a:cs typeface="Helvetica" panose="020B0604020202020204" pitchFamily="34" charset="0"/>
                <a:sym typeface="Helvetica Neue"/>
              </a:rPr>
              <a:t>Prompt Engineering for Llama-2</a:t>
            </a:r>
          </a:p>
          <a:p>
            <a:pPr marL="800100" lvl="1" indent="-342900">
              <a:spcBef>
                <a:spcPts val="600"/>
              </a:spcBef>
              <a:spcAft>
                <a:spcPts val="100"/>
              </a:spcAft>
              <a:buFont typeface="Arial" panose="020B0604020202020204" pitchFamily="34" charset="0"/>
              <a:buChar char="•"/>
            </a:pPr>
            <a:r>
              <a:rPr lang="en-US" altLang="zh-SG" dirty="0">
                <a:solidFill>
                  <a:srgbClr val="000000"/>
                </a:solidFill>
                <a:latin typeface="Helvetica" panose="020B0604020202020204" pitchFamily="34" charset="0"/>
                <a:ea typeface="Gill Sans"/>
                <a:cs typeface="Helvetica" panose="020B0604020202020204" pitchFamily="34" charset="0"/>
                <a:sym typeface="Helvetica Neue"/>
              </a:rPr>
              <a:t>Experiment 3: Finetuned Llama-2</a:t>
            </a:r>
            <a:endParaRPr lang="en-US" b="1" dirty="0">
              <a:solidFill>
                <a:srgbClr val="000000"/>
              </a:solidFill>
              <a:latin typeface="Helvetica" panose="020B0604020202020204" pitchFamily="34" charset="0"/>
              <a:ea typeface="Gill Sans"/>
              <a:cs typeface="Helvetica" panose="020B0604020202020204" pitchFamily="34" charset="0"/>
              <a:sym typeface="Helvetica Neue"/>
            </a:endParaRPr>
          </a:p>
          <a:p>
            <a:pPr marL="457200" lvl="0" indent="-457200">
              <a:spcBef>
                <a:spcPts val="600"/>
              </a:spcBef>
              <a:spcAft>
                <a:spcPts val="600"/>
              </a:spcAft>
              <a:buFont typeface="Wingdings" charset="2"/>
              <a:buChar char="q"/>
            </a:pPr>
            <a:r>
              <a:rPr lang="en-US" sz="2400" b="1" dirty="0">
                <a:solidFill>
                  <a:srgbClr val="000000"/>
                </a:solidFill>
                <a:latin typeface="Helvetica" panose="020B0604020202020204" pitchFamily="34" charset="0"/>
                <a:ea typeface="Gill Sans"/>
                <a:cs typeface="Helvetica" panose="020B0604020202020204" pitchFamily="34" charset="0"/>
                <a:sym typeface="Helvetica Neue"/>
              </a:rPr>
              <a:t>Conclusions &amp; Future Work</a:t>
            </a:r>
          </a:p>
        </p:txBody>
      </p:sp>
      <p:sp>
        <p:nvSpPr>
          <p:cNvPr id="5" name="Footer Placeholder 4"/>
          <p:cNvSpPr>
            <a:spLocks noGrp="1"/>
          </p:cNvSpPr>
          <p:nvPr>
            <p:ph type="ftr" sz="quarter" idx="11"/>
          </p:nvPr>
        </p:nvSpPr>
        <p:spPr/>
        <p:txBody>
          <a:bodyPr/>
          <a:lstStyle/>
          <a:p>
            <a:r>
              <a:rPr lang="en-US" dirty="0"/>
              <a:t>School of Computer Science and Engineering</a:t>
            </a:r>
          </a:p>
        </p:txBody>
      </p:sp>
      <p:sp>
        <p:nvSpPr>
          <p:cNvPr id="6" name="Title 1">
            <a:extLst>
              <a:ext uri="{FF2B5EF4-FFF2-40B4-BE49-F238E27FC236}">
                <a16:creationId xmlns:a16="http://schemas.microsoft.com/office/drawing/2014/main" id="{DE8CE93E-320C-F39B-888B-D1F3F3304D02}"/>
              </a:ext>
            </a:extLst>
          </p:cNvPr>
          <p:cNvSpPr txBox="1">
            <a:spLocks/>
          </p:cNvSpPr>
          <p:nvPr/>
        </p:nvSpPr>
        <p:spPr>
          <a:xfrm>
            <a:off x="387351" y="1085477"/>
            <a:ext cx="8229600" cy="835747"/>
          </a:xfrm>
          <a:prstGeom prst="rect">
            <a:avLst/>
          </a:prstGeom>
        </p:spPr>
        <p:txBody>
          <a:bodyPr/>
          <a:lstStyle>
            <a:lvl1pPr algn="l" defTabSz="457200" rtl="0" eaLnBrk="1" latinLnBrk="0" hangingPunct="1">
              <a:spcBef>
                <a:spcPct val="0"/>
              </a:spcBef>
              <a:buNone/>
              <a:defRPr sz="4400" kern="1200">
                <a:solidFill>
                  <a:schemeClr val="tx1"/>
                </a:solidFill>
                <a:latin typeface="Arial"/>
                <a:ea typeface="+mj-ea"/>
                <a:cs typeface="+mj-cs"/>
              </a:defRPr>
            </a:lvl1p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Outline</a:t>
            </a:r>
          </a:p>
        </p:txBody>
      </p:sp>
      <p:sp>
        <p:nvSpPr>
          <p:cNvPr id="7" name="矩形 6">
            <a:extLst>
              <a:ext uri="{FF2B5EF4-FFF2-40B4-BE49-F238E27FC236}">
                <a16:creationId xmlns:a16="http://schemas.microsoft.com/office/drawing/2014/main" id="{CD593028-DA65-E70C-4F95-28C53DC0D562}"/>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8" name="直线箭头连接符 7">
            <a:extLst>
              <a:ext uri="{FF2B5EF4-FFF2-40B4-BE49-F238E27FC236}">
                <a16:creationId xmlns:a16="http://schemas.microsoft.com/office/drawing/2014/main" id="{FEF4F1D5-74BF-91BA-6E6D-B4C20FDFA311}"/>
              </a:ext>
            </a:extLst>
          </p:cNvPr>
          <p:cNvCxnSpPr>
            <a:cxnSpLocks/>
            <a:stCxn id="7"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B334C3A2-3500-47FF-52AF-8F6B32AA42D7}"/>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10" name="直线箭头连接符 9">
            <a:extLst>
              <a:ext uri="{FF2B5EF4-FFF2-40B4-BE49-F238E27FC236}">
                <a16:creationId xmlns:a16="http://schemas.microsoft.com/office/drawing/2014/main" id="{BEF4BBA4-90CA-A66A-15C4-73C434D40176}"/>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10B60F9-DC21-192D-E690-893AC02BB0A6}"/>
              </a:ext>
            </a:extLst>
          </p:cNvPr>
          <p:cNvSpPr/>
          <p:nvPr/>
        </p:nvSpPr>
        <p:spPr>
          <a:xfrm>
            <a:off x="4924930" y="331563"/>
            <a:ext cx="1716503" cy="46522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Experiment</a:t>
            </a:r>
            <a:endParaRPr kumimoji="1" lang="zh-SG" altLang="en-US" dirty="0"/>
          </a:p>
        </p:txBody>
      </p:sp>
      <p:cxnSp>
        <p:nvCxnSpPr>
          <p:cNvPr id="12" name="直线箭头连接符 11">
            <a:extLst>
              <a:ext uri="{FF2B5EF4-FFF2-40B4-BE49-F238E27FC236}">
                <a16:creationId xmlns:a16="http://schemas.microsoft.com/office/drawing/2014/main" id="{8B9D602E-4963-E5E8-C265-62B1FFA06509}"/>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E71CC91B-A3B6-0DB1-E937-BAC9E85EDC08}"/>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Tree>
    <p:extLst>
      <p:ext uri="{BB962C8B-B14F-4D97-AF65-F5344CB8AC3E}">
        <p14:creationId xmlns:p14="http://schemas.microsoft.com/office/powerpoint/2010/main" val="1579101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70716" y="962758"/>
            <a:ext cx="9002569" cy="1"/>
          </a:xfrm>
          <a:prstGeom prst="line">
            <a:avLst/>
          </a:prstGeom>
          <a:ln w="12700">
            <a:miter lim="400000"/>
          </a:ln>
          <a:effectLst>
            <a:outerShdw blurRad="190500" dist="8455" dir="5400000" rotWithShape="0">
              <a:srgbClr val="000000"/>
            </a:outerShdw>
          </a:effectLst>
        </p:spPr>
        <p:txBody>
          <a:bodyPr lIns="0" tIns="0" rIns="0" bIns="0" anchor="ctr"/>
          <a:lstStyle/>
          <a:p>
            <a:pPr lvl="0"/>
            <a:endParaRPr sz="1687"/>
          </a:p>
        </p:txBody>
      </p:sp>
      <p:sp>
        <p:nvSpPr>
          <p:cNvPr id="4" name="Slide Number Placeholder 3"/>
          <p:cNvSpPr>
            <a:spLocks noGrp="1"/>
          </p:cNvSpPr>
          <p:nvPr>
            <p:ph type="sldNum" sz="quarter" idx="12"/>
          </p:nvPr>
        </p:nvSpPr>
        <p:spPr/>
        <p:txBody>
          <a:bodyPr/>
          <a:lstStyle/>
          <a:p>
            <a:pPr lvl="0"/>
            <a:fld id="{86CB4B4D-7CA3-9044-876B-883B54F8677D}" type="slidenum">
              <a:rPr lang="en-US" smtClean="0"/>
              <a:t>2</a:t>
            </a:fld>
            <a:endParaRPr lang="en-US"/>
          </a:p>
        </p:txBody>
      </p:sp>
      <p:sp>
        <p:nvSpPr>
          <p:cNvPr id="2" name="Rectangle 1"/>
          <p:cNvSpPr/>
          <p:nvPr/>
        </p:nvSpPr>
        <p:spPr>
          <a:xfrm>
            <a:off x="254000" y="1779363"/>
            <a:ext cx="9144000" cy="5388647"/>
          </a:xfrm>
          <a:prstGeom prst="rect">
            <a:avLst/>
          </a:prstGeom>
          <a:ln w="12700">
            <a:miter lim="400000"/>
          </a:ln>
        </p:spPr>
        <p:txBody>
          <a:bodyPr wrap="square" lIns="180000" tIns="35719" rIns="180000" bIns="35719" anchor="t" anchorCtr="0">
            <a:noAutofit/>
          </a:bodyPr>
          <a:lstStyle/>
          <a:p>
            <a:pPr marL="457200" indent="-457200">
              <a:spcBef>
                <a:spcPts val="600"/>
              </a:spcBef>
              <a:spcAft>
                <a:spcPts val="600"/>
              </a:spcAft>
              <a:buFont typeface="Wingdings" charset="2"/>
              <a:buChar char="q"/>
            </a:pPr>
            <a:r>
              <a:rPr lang="en-US" sz="2400" b="1" dirty="0">
                <a:solidFill>
                  <a:srgbClr val="000000"/>
                </a:solidFill>
                <a:latin typeface="Helvetica" panose="020B0604020202020204" pitchFamily="34" charset="0"/>
                <a:ea typeface="Gill Sans"/>
                <a:cs typeface="Helvetica" panose="020B0604020202020204" pitchFamily="34" charset="0"/>
                <a:sym typeface="Helvetica Neue"/>
              </a:rPr>
              <a:t>Introduction</a:t>
            </a:r>
          </a:p>
          <a:p>
            <a:pPr marL="800100" lvl="1" indent="-342900">
              <a:spcBef>
                <a:spcPts val="600"/>
              </a:spcBef>
              <a:spcAft>
                <a:spcPts val="600"/>
              </a:spcAft>
              <a:buFont typeface="Arial" panose="020B0604020202020204" pitchFamily="34" charset="0"/>
              <a:buChar char="•"/>
            </a:pPr>
            <a:r>
              <a:rPr lang="en-US" sz="2000" dirty="0">
                <a:solidFill>
                  <a:srgbClr val="000000"/>
                </a:solidFill>
                <a:latin typeface="Helvetica" panose="020B0604020202020204" pitchFamily="34" charset="0"/>
                <a:ea typeface="Gill Sans"/>
                <a:cs typeface="Helvetica" panose="020B0604020202020204" pitchFamily="34" charset="0"/>
                <a:sym typeface="Helvetica Neue"/>
              </a:rPr>
              <a:t>Background</a:t>
            </a:r>
          </a:p>
          <a:p>
            <a:pPr marL="800100" lvl="1" indent="-342900">
              <a:spcBef>
                <a:spcPts val="600"/>
              </a:spcBef>
              <a:spcAft>
                <a:spcPts val="600"/>
              </a:spcAft>
              <a:buFont typeface="Arial" panose="020B0604020202020204" pitchFamily="34" charset="0"/>
              <a:buChar char="•"/>
            </a:pPr>
            <a:r>
              <a:rPr lang="en-US" sz="2000" dirty="0">
                <a:solidFill>
                  <a:srgbClr val="000000"/>
                </a:solidFill>
                <a:latin typeface="Helvetica" panose="020B0604020202020204" pitchFamily="34" charset="0"/>
                <a:ea typeface="Gill Sans"/>
                <a:cs typeface="Helvetica" panose="020B0604020202020204" pitchFamily="34" charset="0"/>
                <a:sym typeface="Helvetica Neue"/>
              </a:rPr>
              <a:t>Motivation</a:t>
            </a:r>
          </a:p>
          <a:p>
            <a:pPr marL="800100" lvl="1" indent="-342900">
              <a:spcBef>
                <a:spcPts val="600"/>
              </a:spcBef>
              <a:spcAft>
                <a:spcPts val="600"/>
              </a:spcAft>
              <a:buFont typeface="Arial" panose="020B0604020202020204" pitchFamily="34" charset="0"/>
              <a:buChar char="•"/>
            </a:pPr>
            <a:r>
              <a:rPr lang="en-US" sz="2000" dirty="0">
                <a:solidFill>
                  <a:srgbClr val="000000"/>
                </a:solidFill>
                <a:latin typeface="Helvetica" panose="020B0604020202020204" pitchFamily="34" charset="0"/>
                <a:ea typeface="Gill Sans"/>
                <a:cs typeface="Helvetica" panose="020B0604020202020204" pitchFamily="34" charset="0"/>
                <a:sym typeface="Helvetica Neue"/>
              </a:rPr>
              <a:t>Literature Review</a:t>
            </a:r>
          </a:p>
          <a:p>
            <a:pPr marL="457200" indent="-457200">
              <a:spcBef>
                <a:spcPts val="600"/>
              </a:spcBef>
              <a:spcAft>
                <a:spcPts val="600"/>
              </a:spcAft>
              <a:buFont typeface="Wingdings" charset="2"/>
              <a:buChar char="q"/>
            </a:pPr>
            <a:r>
              <a:rPr lang="en-US" sz="2400" b="1" dirty="0">
                <a:solidFill>
                  <a:srgbClr val="000000"/>
                </a:solidFill>
                <a:latin typeface="Helvetica" panose="020B0604020202020204" pitchFamily="34" charset="0"/>
                <a:ea typeface="Gill Sans"/>
                <a:cs typeface="Helvetica" panose="020B0604020202020204" pitchFamily="34" charset="0"/>
                <a:sym typeface="Helvetica Neue"/>
              </a:rPr>
              <a:t>Methodology</a:t>
            </a:r>
          </a:p>
          <a:p>
            <a:pPr marL="457200" indent="-457200">
              <a:spcBef>
                <a:spcPts val="600"/>
              </a:spcBef>
              <a:spcAft>
                <a:spcPts val="600"/>
              </a:spcAft>
              <a:buFont typeface="Wingdings" charset="2"/>
              <a:buChar char="q"/>
            </a:pPr>
            <a:r>
              <a:rPr lang="en-US" sz="2400" b="1" dirty="0">
                <a:solidFill>
                  <a:srgbClr val="000000"/>
                </a:solidFill>
                <a:latin typeface="Helvetica" panose="020B0604020202020204" pitchFamily="34" charset="0"/>
                <a:ea typeface="Gill Sans"/>
                <a:cs typeface="Helvetica" panose="020B0604020202020204" pitchFamily="34" charset="0"/>
                <a:sym typeface="Helvetica Neue"/>
              </a:rPr>
              <a:t>Experiment</a:t>
            </a:r>
          </a:p>
          <a:p>
            <a:pPr marL="457200" lvl="0" indent="-457200">
              <a:spcBef>
                <a:spcPts val="600"/>
              </a:spcBef>
              <a:spcAft>
                <a:spcPts val="600"/>
              </a:spcAft>
              <a:buFont typeface="Wingdings" charset="2"/>
              <a:buChar char="q"/>
            </a:pPr>
            <a:r>
              <a:rPr lang="en-US" sz="2400" b="1" dirty="0">
                <a:solidFill>
                  <a:srgbClr val="000000"/>
                </a:solidFill>
                <a:latin typeface="Helvetica" panose="020B0604020202020204" pitchFamily="34" charset="0"/>
                <a:ea typeface="Gill Sans"/>
                <a:cs typeface="Helvetica" panose="020B0604020202020204" pitchFamily="34" charset="0"/>
                <a:sym typeface="Helvetica Neue"/>
              </a:rPr>
              <a:t>Conclusions &amp; Future Work</a:t>
            </a:r>
          </a:p>
        </p:txBody>
      </p:sp>
      <p:sp>
        <p:nvSpPr>
          <p:cNvPr id="5" name="Footer Placeholder 4"/>
          <p:cNvSpPr>
            <a:spLocks noGrp="1"/>
          </p:cNvSpPr>
          <p:nvPr>
            <p:ph type="ftr" sz="quarter" idx="11"/>
          </p:nvPr>
        </p:nvSpPr>
        <p:spPr/>
        <p:txBody>
          <a:bodyPr/>
          <a:lstStyle/>
          <a:p>
            <a:r>
              <a:rPr lang="en-US" dirty="0"/>
              <a:t>School of Computer Science and Engineering</a:t>
            </a:r>
          </a:p>
        </p:txBody>
      </p:sp>
      <p:sp>
        <p:nvSpPr>
          <p:cNvPr id="6" name="Title 1">
            <a:extLst>
              <a:ext uri="{FF2B5EF4-FFF2-40B4-BE49-F238E27FC236}">
                <a16:creationId xmlns:a16="http://schemas.microsoft.com/office/drawing/2014/main" id="{DE8CE93E-320C-F39B-888B-D1F3F3304D02}"/>
              </a:ext>
            </a:extLst>
          </p:cNvPr>
          <p:cNvSpPr txBox="1">
            <a:spLocks/>
          </p:cNvSpPr>
          <p:nvPr/>
        </p:nvSpPr>
        <p:spPr>
          <a:xfrm>
            <a:off x="387351" y="1085477"/>
            <a:ext cx="8229600" cy="835747"/>
          </a:xfrm>
          <a:prstGeom prst="rect">
            <a:avLst/>
          </a:prstGeom>
        </p:spPr>
        <p:txBody>
          <a:bodyPr/>
          <a:lstStyle>
            <a:lvl1pPr algn="l" defTabSz="457200" rtl="0" eaLnBrk="1" latinLnBrk="0" hangingPunct="1">
              <a:spcBef>
                <a:spcPct val="0"/>
              </a:spcBef>
              <a:buNone/>
              <a:defRPr sz="4400" kern="1200">
                <a:solidFill>
                  <a:schemeClr val="tx1"/>
                </a:solidFill>
                <a:latin typeface="Arial"/>
                <a:ea typeface="+mj-ea"/>
                <a:cs typeface="+mj-cs"/>
              </a:defRPr>
            </a:lvl1p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Outline</a:t>
            </a:r>
          </a:p>
        </p:txBody>
      </p:sp>
      <p:sp>
        <p:nvSpPr>
          <p:cNvPr id="7" name="矩形 6">
            <a:extLst>
              <a:ext uri="{FF2B5EF4-FFF2-40B4-BE49-F238E27FC236}">
                <a16:creationId xmlns:a16="http://schemas.microsoft.com/office/drawing/2014/main" id="{4A702008-FBA5-4257-EC2A-84989224DFE3}"/>
              </a:ext>
            </a:extLst>
          </p:cNvPr>
          <p:cNvSpPr/>
          <p:nvPr/>
        </p:nvSpPr>
        <p:spPr>
          <a:xfrm>
            <a:off x="288760" y="336884"/>
            <a:ext cx="1716503" cy="465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Introduction</a:t>
            </a:r>
            <a:endParaRPr kumimoji="1" lang="zh-SG" altLang="en-US" dirty="0"/>
          </a:p>
        </p:txBody>
      </p:sp>
      <p:cxnSp>
        <p:nvCxnSpPr>
          <p:cNvPr id="8" name="直线箭头连接符 7">
            <a:extLst>
              <a:ext uri="{FF2B5EF4-FFF2-40B4-BE49-F238E27FC236}">
                <a16:creationId xmlns:a16="http://schemas.microsoft.com/office/drawing/2014/main" id="{BEB4B803-E57F-859E-6954-FB19333C139D}"/>
              </a:ext>
            </a:extLst>
          </p:cNvPr>
          <p:cNvCxnSpPr>
            <a:cxnSpLocks/>
            <a:stCxn id="7"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44BDC468-DBBC-7394-E458-8E56DF9ED7DB}"/>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10" name="直线箭头连接符 9">
            <a:extLst>
              <a:ext uri="{FF2B5EF4-FFF2-40B4-BE49-F238E27FC236}">
                <a16:creationId xmlns:a16="http://schemas.microsoft.com/office/drawing/2014/main" id="{C6F0709D-2859-701F-5864-79DFC2286F61}"/>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E02AFC16-0AE7-6102-1B56-CA0EBFD9F2C8}"/>
              </a:ext>
            </a:extLst>
          </p:cNvPr>
          <p:cNvSpPr/>
          <p:nvPr/>
        </p:nvSpPr>
        <p:spPr>
          <a:xfrm>
            <a:off x="4924930"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Experiment</a:t>
            </a:r>
            <a:endParaRPr kumimoji="1" lang="zh-SG" altLang="en-US" dirty="0">
              <a:solidFill>
                <a:schemeClr val="tx1"/>
              </a:solidFill>
            </a:endParaRPr>
          </a:p>
        </p:txBody>
      </p:sp>
      <p:cxnSp>
        <p:nvCxnSpPr>
          <p:cNvPr id="12" name="直线箭头连接符 11">
            <a:extLst>
              <a:ext uri="{FF2B5EF4-FFF2-40B4-BE49-F238E27FC236}">
                <a16:creationId xmlns:a16="http://schemas.microsoft.com/office/drawing/2014/main" id="{4487386F-A5C0-EA04-212B-261FCCF0F877}"/>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913A9E20-041C-0E31-864F-8E36D487CFD9}"/>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Tree>
    <p:extLst>
      <p:ext uri="{BB962C8B-B14F-4D97-AF65-F5344CB8AC3E}">
        <p14:creationId xmlns:p14="http://schemas.microsoft.com/office/powerpoint/2010/main" val="1789742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2296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3.1 Datasets</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57200" y="2051692"/>
            <a:ext cx="8229600"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altLang="zh-SG" sz="2400" dirty="0">
                <a:solidFill>
                  <a:srgbClr val="0D0D0D"/>
                </a:solidFill>
                <a:latin typeface="+mn-lt"/>
              </a:rPr>
              <a:t>NTU-English: conversational English conversations focused on psychiatric evaluations.        XLM-R evaluation</a:t>
            </a:r>
          </a:p>
          <a:p>
            <a:r>
              <a:rPr lang="en-SG" altLang="zh-SG" sz="2400" dirty="0">
                <a:solidFill>
                  <a:srgbClr val="0D0D0D"/>
                </a:solidFill>
                <a:latin typeface="+mn-lt"/>
              </a:rPr>
              <a:t>NTU-</a:t>
            </a:r>
            <a:r>
              <a:rPr lang="en-SG" altLang="zh-SG" sz="2400" dirty="0" err="1">
                <a:solidFill>
                  <a:srgbClr val="0D0D0D"/>
                </a:solidFill>
                <a:latin typeface="+mn-lt"/>
              </a:rPr>
              <a:t>EnMan</a:t>
            </a:r>
            <a:r>
              <a:rPr lang="en-SG" altLang="zh-SG" sz="2400" dirty="0">
                <a:solidFill>
                  <a:srgbClr val="0D0D0D"/>
                </a:solidFill>
                <a:latin typeface="+mn-lt"/>
              </a:rPr>
              <a:t>: codeswitching daily-life conversation.        XLM-R evaluation</a:t>
            </a:r>
          </a:p>
          <a:p>
            <a:r>
              <a:rPr lang="en-SG" altLang="zh-SG" sz="2400" dirty="0" err="1">
                <a:solidFill>
                  <a:srgbClr val="0D0D0D"/>
                </a:solidFill>
                <a:latin typeface="+mn-lt"/>
              </a:rPr>
              <a:t>Libriheavy</a:t>
            </a:r>
            <a:r>
              <a:rPr lang="en-SG" altLang="zh-SG" sz="2400" dirty="0">
                <a:solidFill>
                  <a:srgbClr val="0D0D0D"/>
                </a:solidFill>
                <a:latin typeface="+mn-lt"/>
              </a:rPr>
              <a:t>: open source, 50,000 hrs audio, texts from books + ASR transcripts.        generative LLM evaluation</a:t>
            </a:r>
          </a:p>
          <a:p>
            <a:pPr marL="0" indent="0">
              <a:buNone/>
            </a:pPr>
            <a:endParaRPr lang="en-SG" altLang="zh-SG" sz="2400" dirty="0">
              <a:solidFill>
                <a:srgbClr val="0D0D0D"/>
              </a:solidFill>
              <a:latin typeface="Söhne"/>
            </a:endParaRPr>
          </a:p>
          <a:p>
            <a:endParaRPr lang="en-SG" altLang="zh-SG" sz="2400" dirty="0">
              <a:solidFill>
                <a:srgbClr val="0D0D0D"/>
              </a:solidFill>
              <a:latin typeface="Söhne"/>
            </a:endParaRPr>
          </a:p>
          <a:p>
            <a:endParaRPr lang="en-US" altLang="zh-SG" sz="2400" dirty="0">
              <a:solidFill>
                <a:srgbClr val="0D0D0D"/>
              </a:solidFill>
              <a:latin typeface="+mn-lt"/>
            </a:endParaRP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15" name="矩形 14">
            <a:extLst>
              <a:ext uri="{FF2B5EF4-FFF2-40B4-BE49-F238E27FC236}">
                <a16:creationId xmlns:a16="http://schemas.microsoft.com/office/drawing/2014/main" id="{6EB66622-953F-5586-29C2-EA21DE613F0D}"/>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17" name="直线箭头连接符 16">
            <a:extLst>
              <a:ext uri="{FF2B5EF4-FFF2-40B4-BE49-F238E27FC236}">
                <a16:creationId xmlns:a16="http://schemas.microsoft.com/office/drawing/2014/main" id="{83D65E0D-8AC6-7360-912F-A6129198747F}"/>
              </a:ext>
            </a:extLst>
          </p:cNvPr>
          <p:cNvCxnSpPr>
            <a:cxnSpLocks/>
            <a:stCxn id="15"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C61DAAF3-1AE1-F13F-5196-6B06B29C6DC2}"/>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19" name="直线箭头连接符 18">
            <a:extLst>
              <a:ext uri="{FF2B5EF4-FFF2-40B4-BE49-F238E27FC236}">
                <a16:creationId xmlns:a16="http://schemas.microsoft.com/office/drawing/2014/main" id="{4E437CAA-75B2-F0CC-030E-9BA80B428B07}"/>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6CF0425B-47C1-469D-AB0B-4140A48C8A41}"/>
              </a:ext>
            </a:extLst>
          </p:cNvPr>
          <p:cNvSpPr/>
          <p:nvPr/>
        </p:nvSpPr>
        <p:spPr>
          <a:xfrm>
            <a:off x="4924930" y="331563"/>
            <a:ext cx="1716503" cy="46522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Experiment</a:t>
            </a:r>
            <a:endParaRPr kumimoji="1" lang="zh-SG" altLang="en-US" dirty="0"/>
          </a:p>
        </p:txBody>
      </p:sp>
      <p:cxnSp>
        <p:nvCxnSpPr>
          <p:cNvPr id="21" name="直线箭头连接符 20">
            <a:extLst>
              <a:ext uri="{FF2B5EF4-FFF2-40B4-BE49-F238E27FC236}">
                <a16:creationId xmlns:a16="http://schemas.microsoft.com/office/drawing/2014/main" id="{5DB7B92F-F199-841D-33A3-9453EEBAA918}"/>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14F7FE06-5430-B729-BBFE-D6C975ED97C9}"/>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pic>
        <p:nvPicPr>
          <p:cNvPr id="23" name="图片 22" descr="表格&#10;&#10;描述已自动生成">
            <a:extLst>
              <a:ext uri="{FF2B5EF4-FFF2-40B4-BE49-F238E27FC236}">
                <a16:creationId xmlns:a16="http://schemas.microsoft.com/office/drawing/2014/main" id="{F544B37C-72CE-4E59-4C5D-E8809A566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021" y="4539006"/>
            <a:ext cx="8371876" cy="1270216"/>
          </a:xfrm>
          <a:prstGeom prst="rect">
            <a:avLst/>
          </a:prstGeom>
        </p:spPr>
      </p:pic>
      <p:sp>
        <p:nvSpPr>
          <p:cNvPr id="24" name="右箭头 23">
            <a:extLst>
              <a:ext uri="{FF2B5EF4-FFF2-40B4-BE49-F238E27FC236}">
                <a16:creationId xmlns:a16="http://schemas.microsoft.com/office/drawing/2014/main" id="{03C82C3A-2D02-3D29-2433-668C3AF485A3}"/>
              </a:ext>
            </a:extLst>
          </p:cNvPr>
          <p:cNvSpPr/>
          <p:nvPr/>
        </p:nvSpPr>
        <p:spPr>
          <a:xfrm>
            <a:off x="3820025" y="2577975"/>
            <a:ext cx="368969" cy="18047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SG" altLang="en-US" dirty="0">
              <a:solidFill>
                <a:schemeClr val="tx1"/>
              </a:solidFill>
            </a:endParaRPr>
          </a:p>
        </p:txBody>
      </p:sp>
      <p:sp>
        <p:nvSpPr>
          <p:cNvPr id="25" name="右箭头 24">
            <a:extLst>
              <a:ext uri="{FF2B5EF4-FFF2-40B4-BE49-F238E27FC236}">
                <a16:creationId xmlns:a16="http://schemas.microsoft.com/office/drawing/2014/main" id="{9FEF00D3-4580-BC56-6BC5-72D50471D8DE}"/>
              </a:ext>
            </a:extLst>
          </p:cNvPr>
          <p:cNvSpPr/>
          <p:nvPr/>
        </p:nvSpPr>
        <p:spPr>
          <a:xfrm>
            <a:off x="7218952" y="2990065"/>
            <a:ext cx="368969" cy="18047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SG" altLang="en-US" dirty="0">
              <a:solidFill>
                <a:schemeClr val="tx1"/>
              </a:solidFill>
            </a:endParaRPr>
          </a:p>
        </p:txBody>
      </p:sp>
      <p:sp>
        <p:nvSpPr>
          <p:cNvPr id="33" name="右箭头 32">
            <a:extLst>
              <a:ext uri="{FF2B5EF4-FFF2-40B4-BE49-F238E27FC236}">
                <a16:creationId xmlns:a16="http://schemas.microsoft.com/office/drawing/2014/main" id="{FC3A571C-6633-828B-5E7F-7C54BAF12520}"/>
              </a:ext>
            </a:extLst>
          </p:cNvPr>
          <p:cNvSpPr/>
          <p:nvPr/>
        </p:nvSpPr>
        <p:spPr>
          <a:xfrm>
            <a:off x="2899365" y="4183679"/>
            <a:ext cx="368969" cy="18047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SG" altLang="en-US" dirty="0">
              <a:solidFill>
                <a:schemeClr val="tx1"/>
              </a:solidFill>
            </a:endParaRPr>
          </a:p>
        </p:txBody>
      </p:sp>
      <p:sp>
        <p:nvSpPr>
          <p:cNvPr id="34" name="Slide Number Placeholder 3">
            <a:extLst>
              <a:ext uri="{FF2B5EF4-FFF2-40B4-BE49-F238E27FC236}">
                <a16:creationId xmlns:a16="http://schemas.microsoft.com/office/drawing/2014/main" id="{A4CEE8BF-53C2-99AC-26A7-E86C6CFAFDDC}"/>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20</a:t>
            </a:fld>
            <a:endParaRPr lang="en-US"/>
          </a:p>
        </p:txBody>
      </p:sp>
    </p:spTree>
    <p:extLst>
      <p:ext uri="{BB962C8B-B14F-4D97-AF65-F5344CB8AC3E}">
        <p14:creationId xmlns:p14="http://schemas.microsoft.com/office/powerpoint/2010/main" val="422312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2296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3.2 Data Processing</a:t>
            </a: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Data Preprocessing</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57200" y="2563818"/>
            <a:ext cx="8229600"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altLang="zh-SG" sz="2400" dirty="0">
                <a:solidFill>
                  <a:srgbClr val="0D0D0D"/>
                </a:solidFill>
                <a:latin typeface="+mn-lt"/>
              </a:rPr>
              <a:t>NTU-English &amp; NTU-</a:t>
            </a:r>
            <a:r>
              <a:rPr lang="en-SG" altLang="zh-SG" sz="2400" dirty="0" err="1">
                <a:solidFill>
                  <a:srgbClr val="0D0D0D"/>
                </a:solidFill>
                <a:latin typeface="+mn-lt"/>
              </a:rPr>
              <a:t>EnMan</a:t>
            </a:r>
            <a:r>
              <a:rPr lang="en-SG" altLang="zh-SG" sz="2400" dirty="0">
                <a:solidFill>
                  <a:srgbClr val="0D0D0D"/>
                </a:solidFill>
                <a:latin typeface="+mn-lt"/>
              </a:rPr>
              <a:t>:</a:t>
            </a:r>
          </a:p>
          <a:p>
            <a:endParaRPr lang="en-SG" altLang="zh-SG" sz="2400" dirty="0">
              <a:solidFill>
                <a:srgbClr val="0D0D0D"/>
              </a:solidFill>
              <a:latin typeface="+mn-lt"/>
            </a:endParaRPr>
          </a:p>
          <a:p>
            <a:pPr marL="0" indent="0">
              <a:buNone/>
            </a:pPr>
            <a:endParaRPr lang="en-SG" altLang="zh-SG" sz="2400" dirty="0">
              <a:solidFill>
                <a:srgbClr val="0D0D0D"/>
              </a:solidFill>
              <a:latin typeface="+mn-lt"/>
            </a:endParaRPr>
          </a:p>
          <a:p>
            <a:r>
              <a:rPr lang="en-SG" altLang="zh-SG" sz="2400" dirty="0" err="1">
                <a:solidFill>
                  <a:srgbClr val="0D0D0D"/>
                </a:solidFill>
                <a:latin typeface="+mn-lt"/>
              </a:rPr>
              <a:t>Libriheavy</a:t>
            </a:r>
            <a:r>
              <a:rPr lang="en-SG" altLang="zh-SG" sz="2400" dirty="0">
                <a:solidFill>
                  <a:srgbClr val="0D0D0D"/>
                </a:solidFill>
                <a:latin typeface="+mn-lt"/>
              </a:rPr>
              <a:t> small:</a:t>
            </a:r>
          </a:p>
          <a:p>
            <a:pPr marL="0" indent="0">
              <a:buNone/>
            </a:pPr>
            <a:endParaRPr lang="en-SG" altLang="zh-SG" sz="1800" dirty="0">
              <a:solidFill>
                <a:srgbClr val="0D0D0D"/>
              </a:solidFill>
              <a:latin typeface="Söhne"/>
            </a:endParaRPr>
          </a:p>
          <a:p>
            <a:endParaRPr lang="en-SG" altLang="zh-SG" sz="1800" dirty="0">
              <a:solidFill>
                <a:srgbClr val="0D0D0D"/>
              </a:solidFill>
              <a:latin typeface="Söhne"/>
            </a:endParaRPr>
          </a:p>
          <a:p>
            <a:endParaRPr lang="en-SG" altLang="zh-SG" sz="2000" dirty="0">
              <a:solidFill>
                <a:srgbClr val="0D0D0D"/>
              </a:solidFill>
              <a:latin typeface="+mn-lt"/>
            </a:endParaRPr>
          </a:p>
          <a:p>
            <a:endParaRPr lang="en-US" altLang="zh-SG" sz="2400" dirty="0">
              <a:solidFill>
                <a:srgbClr val="0D0D0D"/>
              </a:solidFill>
              <a:latin typeface="+mn-lt"/>
            </a:endParaRP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7" name="圆角矩形 6">
            <a:extLst>
              <a:ext uri="{FF2B5EF4-FFF2-40B4-BE49-F238E27FC236}">
                <a16:creationId xmlns:a16="http://schemas.microsoft.com/office/drawing/2014/main" id="{C5228B65-33F8-84A0-9B35-E55D28C68E12}"/>
              </a:ext>
            </a:extLst>
          </p:cNvPr>
          <p:cNvSpPr/>
          <p:nvPr/>
        </p:nvSpPr>
        <p:spPr>
          <a:xfrm>
            <a:off x="457199" y="3185909"/>
            <a:ext cx="2494547" cy="588490"/>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sz="1600" dirty="0">
                <a:solidFill>
                  <a:schemeClr val="tx1"/>
                </a:solidFill>
              </a:rPr>
              <a:t>Separate </a:t>
            </a:r>
            <a:r>
              <a:rPr kumimoji="1" lang="en-US" altLang="zh-SG" sz="1600" dirty="0" err="1">
                <a:solidFill>
                  <a:schemeClr val="tx1"/>
                </a:solidFill>
              </a:rPr>
              <a:t>TextGrid</a:t>
            </a:r>
            <a:r>
              <a:rPr kumimoji="1" lang="en-US" altLang="zh-SG" sz="1600" dirty="0">
                <a:solidFill>
                  <a:schemeClr val="tx1"/>
                </a:solidFill>
              </a:rPr>
              <a:t> Files</a:t>
            </a:r>
            <a:endParaRPr kumimoji="1" lang="zh-SG" altLang="en-US" sz="1600" dirty="0">
              <a:solidFill>
                <a:schemeClr val="tx1"/>
              </a:solidFill>
            </a:endParaRPr>
          </a:p>
        </p:txBody>
      </p:sp>
      <p:cxnSp>
        <p:nvCxnSpPr>
          <p:cNvPr id="9" name="直线箭头连接符 8">
            <a:extLst>
              <a:ext uri="{FF2B5EF4-FFF2-40B4-BE49-F238E27FC236}">
                <a16:creationId xmlns:a16="http://schemas.microsoft.com/office/drawing/2014/main" id="{6A90AB75-E8BB-6192-F66F-019A77E374C6}"/>
              </a:ext>
            </a:extLst>
          </p:cNvPr>
          <p:cNvCxnSpPr>
            <a:cxnSpLocks/>
          </p:cNvCxnSpPr>
          <p:nvPr/>
        </p:nvCxnSpPr>
        <p:spPr>
          <a:xfrm>
            <a:off x="2951751" y="3515968"/>
            <a:ext cx="9832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圆角矩形 14">
            <a:extLst>
              <a:ext uri="{FF2B5EF4-FFF2-40B4-BE49-F238E27FC236}">
                <a16:creationId xmlns:a16="http://schemas.microsoft.com/office/drawing/2014/main" id="{BDD6F4B7-210D-B0E1-0C08-4594D360DB23}"/>
              </a:ext>
            </a:extLst>
          </p:cNvPr>
          <p:cNvSpPr/>
          <p:nvPr/>
        </p:nvSpPr>
        <p:spPr>
          <a:xfrm>
            <a:off x="3934994" y="3188719"/>
            <a:ext cx="2181281" cy="585679"/>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sz="1600" dirty="0">
                <a:solidFill>
                  <a:schemeClr val="tx1"/>
                </a:solidFill>
              </a:rPr>
              <a:t>Single text corpus</a:t>
            </a:r>
            <a:endParaRPr kumimoji="1" lang="zh-SG" altLang="en-US" sz="1600" dirty="0">
              <a:solidFill>
                <a:schemeClr val="tx1"/>
              </a:solidFill>
            </a:endParaRPr>
          </a:p>
        </p:txBody>
      </p:sp>
      <p:sp>
        <p:nvSpPr>
          <p:cNvPr id="17" name="文本框 16">
            <a:extLst>
              <a:ext uri="{FF2B5EF4-FFF2-40B4-BE49-F238E27FC236}">
                <a16:creationId xmlns:a16="http://schemas.microsoft.com/office/drawing/2014/main" id="{D10646E5-D5E8-58C1-3BBC-314505F1D2AD}"/>
              </a:ext>
            </a:extLst>
          </p:cNvPr>
          <p:cNvSpPr txBox="1"/>
          <p:nvPr/>
        </p:nvSpPr>
        <p:spPr>
          <a:xfrm>
            <a:off x="2971795" y="3163045"/>
            <a:ext cx="983243" cy="369332"/>
          </a:xfrm>
          <a:prstGeom prst="rect">
            <a:avLst/>
          </a:prstGeom>
          <a:noFill/>
        </p:spPr>
        <p:txBody>
          <a:bodyPr wrap="square" rtlCol="0">
            <a:spAutoFit/>
          </a:bodyPr>
          <a:lstStyle/>
          <a:p>
            <a:r>
              <a:rPr kumimoji="1" lang="en-US" altLang="zh-SG" dirty="0"/>
              <a:t>Extract</a:t>
            </a:r>
            <a:endParaRPr kumimoji="1" lang="zh-SG" altLang="en-US" dirty="0"/>
          </a:p>
        </p:txBody>
      </p:sp>
      <p:sp>
        <p:nvSpPr>
          <p:cNvPr id="18" name="文本框 17">
            <a:extLst>
              <a:ext uri="{FF2B5EF4-FFF2-40B4-BE49-F238E27FC236}">
                <a16:creationId xmlns:a16="http://schemas.microsoft.com/office/drawing/2014/main" id="{D178D211-FE5A-EB43-ABA3-5D7BDF739F9B}"/>
              </a:ext>
            </a:extLst>
          </p:cNvPr>
          <p:cNvSpPr txBox="1"/>
          <p:nvPr/>
        </p:nvSpPr>
        <p:spPr>
          <a:xfrm>
            <a:off x="2918994" y="3472681"/>
            <a:ext cx="1170403" cy="369332"/>
          </a:xfrm>
          <a:prstGeom prst="rect">
            <a:avLst/>
          </a:prstGeom>
          <a:noFill/>
        </p:spPr>
        <p:txBody>
          <a:bodyPr wrap="square" rtlCol="0">
            <a:spAutoFit/>
          </a:bodyPr>
          <a:lstStyle/>
          <a:p>
            <a:r>
              <a:rPr kumimoji="1" lang="en-US" altLang="zh-SG" dirty="0"/>
              <a:t>Combine</a:t>
            </a:r>
            <a:endParaRPr kumimoji="1" lang="zh-SG" altLang="en-US" dirty="0"/>
          </a:p>
        </p:txBody>
      </p:sp>
      <p:cxnSp>
        <p:nvCxnSpPr>
          <p:cNvPr id="19" name="直线箭头连接符 18">
            <a:extLst>
              <a:ext uri="{FF2B5EF4-FFF2-40B4-BE49-F238E27FC236}">
                <a16:creationId xmlns:a16="http://schemas.microsoft.com/office/drawing/2014/main" id="{78A94270-CC7B-1E19-0621-164A35E6F3F2}"/>
              </a:ext>
            </a:extLst>
          </p:cNvPr>
          <p:cNvCxnSpPr>
            <a:cxnSpLocks/>
          </p:cNvCxnSpPr>
          <p:nvPr/>
        </p:nvCxnSpPr>
        <p:spPr>
          <a:xfrm>
            <a:off x="6116275" y="3534819"/>
            <a:ext cx="22055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9F4D2F4F-0CBD-21B8-DBC1-86FA4C1574CD}"/>
              </a:ext>
            </a:extLst>
          </p:cNvPr>
          <p:cNvSpPr txBox="1"/>
          <p:nvPr/>
        </p:nvSpPr>
        <p:spPr>
          <a:xfrm>
            <a:off x="6188255" y="3169867"/>
            <a:ext cx="2133600" cy="369332"/>
          </a:xfrm>
          <a:prstGeom prst="rect">
            <a:avLst/>
          </a:prstGeom>
          <a:noFill/>
        </p:spPr>
        <p:txBody>
          <a:bodyPr wrap="square" rtlCol="0">
            <a:spAutoFit/>
          </a:bodyPr>
          <a:lstStyle/>
          <a:p>
            <a:r>
              <a:rPr kumimoji="1" lang="en-US" altLang="zh-SG" dirty="0"/>
              <a:t>Text normalization</a:t>
            </a:r>
            <a:endParaRPr kumimoji="1" lang="zh-SG" altLang="en-US" dirty="0"/>
          </a:p>
        </p:txBody>
      </p:sp>
      <p:sp>
        <p:nvSpPr>
          <p:cNvPr id="21" name="文本框 20">
            <a:extLst>
              <a:ext uri="{FF2B5EF4-FFF2-40B4-BE49-F238E27FC236}">
                <a16:creationId xmlns:a16="http://schemas.microsoft.com/office/drawing/2014/main" id="{332D46F2-46BC-9FE0-184C-0E449B5C678C}"/>
              </a:ext>
            </a:extLst>
          </p:cNvPr>
          <p:cNvSpPr txBox="1"/>
          <p:nvPr/>
        </p:nvSpPr>
        <p:spPr>
          <a:xfrm>
            <a:off x="6374742" y="3550031"/>
            <a:ext cx="1688419" cy="369332"/>
          </a:xfrm>
          <a:prstGeom prst="rect">
            <a:avLst/>
          </a:prstGeom>
          <a:noFill/>
        </p:spPr>
        <p:txBody>
          <a:bodyPr wrap="square" rtlCol="0">
            <a:spAutoFit/>
          </a:bodyPr>
          <a:lstStyle/>
          <a:p>
            <a:r>
              <a:rPr kumimoji="1" lang="en-US" altLang="zh-SG" dirty="0"/>
              <a:t>Data Splitting </a:t>
            </a:r>
            <a:endParaRPr kumimoji="1" lang="zh-SG" altLang="en-US" dirty="0"/>
          </a:p>
        </p:txBody>
      </p:sp>
      <p:sp>
        <p:nvSpPr>
          <p:cNvPr id="22" name="圆角矩形 21">
            <a:extLst>
              <a:ext uri="{FF2B5EF4-FFF2-40B4-BE49-F238E27FC236}">
                <a16:creationId xmlns:a16="http://schemas.microsoft.com/office/drawing/2014/main" id="{DE6D9A89-1A3F-4FB8-06A8-25E25BA998D7}"/>
              </a:ext>
            </a:extLst>
          </p:cNvPr>
          <p:cNvSpPr/>
          <p:nvPr/>
        </p:nvSpPr>
        <p:spPr>
          <a:xfrm>
            <a:off x="409075" y="4473926"/>
            <a:ext cx="2494547" cy="588491"/>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sz="1600" dirty="0">
                <a:solidFill>
                  <a:schemeClr val="tx1"/>
                </a:solidFill>
              </a:rPr>
              <a:t>Written format</a:t>
            </a:r>
            <a:endParaRPr kumimoji="1" lang="zh-SG" altLang="en-US" sz="1600" dirty="0">
              <a:solidFill>
                <a:schemeClr val="tx1"/>
              </a:solidFill>
            </a:endParaRPr>
          </a:p>
        </p:txBody>
      </p:sp>
      <p:cxnSp>
        <p:nvCxnSpPr>
          <p:cNvPr id="23" name="直线箭头连接符 22">
            <a:extLst>
              <a:ext uri="{FF2B5EF4-FFF2-40B4-BE49-F238E27FC236}">
                <a16:creationId xmlns:a16="http://schemas.microsoft.com/office/drawing/2014/main" id="{297C6DE3-49E6-F842-BFC2-6A8E77BAA4AC}"/>
              </a:ext>
            </a:extLst>
          </p:cNvPr>
          <p:cNvCxnSpPr>
            <a:cxnSpLocks/>
          </p:cNvCxnSpPr>
          <p:nvPr/>
        </p:nvCxnSpPr>
        <p:spPr>
          <a:xfrm>
            <a:off x="5217918" y="4761200"/>
            <a:ext cx="22055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0821FFDE-78FC-B8C1-33ED-BB050F6DADFC}"/>
              </a:ext>
            </a:extLst>
          </p:cNvPr>
          <p:cNvSpPr txBox="1"/>
          <p:nvPr/>
        </p:nvSpPr>
        <p:spPr>
          <a:xfrm>
            <a:off x="5177609" y="4396248"/>
            <a:ext cx="2534836" cy="646331"/>
          </a:xfrm>
          <a:prstGeom prst="rect">
            <a:avLst/>
          </a:prstGeom>
          <a:noFill/>
        </p:spPr>
        <p:txBody>
          <a:bodyPr wrap="square" rtlCol="0">
            <a:spAutoFit/>
          </a:bodyPr>
          <a:lstStyle/>
          <a:p>
            <a:r>
              <a:rPr kumimoji="1" lang="en-US" altLang="zh-SG" dirty="0"/>
              <a:t>Remove non-vocalized sentences</a:t>
            </a:r>
            <a:endParaRPr kumimoji="1" lang="zh-SG" altLang="en-US" dirty="0"/>
          </a:p>
        </p:txBody>
      </p:sp>
      <p:cxnSp>
        <p:nvCxnSpPr>
          <p:cNvPr id="25" name="直线箭头连接符 24">
            <a:extLst>
              <a:ext uri="{FF2B5EF4-FFF2-40B4-BE49-F238E27FC236}">
                <a16:creationId xmlns:a16="http://schemas.microsoft.com/office/drawing/2014/main" id="{6AD0997C-291A-7C4A-8868-E17E4D9EE683}"/>
              </a:ext>
            </a:extLst>
          </p:cNvPr>
          <p:cNvCxnSpPr>
            <a:cxnSpLocks/>
          </p:cNvCxnSpPr>
          <p:nvPr/>
        </p:nvCxnSpPr>
        <p:spPr>
          <a:xfrm>
            <a:off x="2915857" y="4772032"/>
            <a:ext cx="22055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9D867C8A-57AC-626B-7F57-5AF08E4D668B}"/>
              </a:ext>
            </a:extLst>
          </p:cNvPr>
          <p:cNvSpPr txBox="1"/>
          <p:nvPr/>
        </p:nvSpPr>
        <p:spPr>
          <a:xfrm>
            <a:off x="2987837" y="4407080"/>
            <a:ext cx="2133600" cy="369332"/>
          </a:xfrm>
          <a:prstGeom prst="rect">
            <a:avLst/>
          </a:prstGeom>
          <a:noFill/>
        </p:spPr>
        <p:txBody>
          <a:bodyPr wrap="square" rtlCol="0">
            <a:spAutoFit/>
          </a:bodyPr>
          <a:lstStyle/>
          <a:p>
            <a:r>
              <a:rPr kumimoji="1" lang="en-US" altLang="zh-SG" dirty="0"/>
              <a:t>Text normalization</a:t>
            </a:r>
            <a:endParaRPr kumimoji="1" lang="zh-SG" altLang="en-US" dirty="0"/>
          </a:p>
        </p:txBody>
      </p:sp>
      <p:sp>
        <p:nvSpPr>
          <p:cNvPr id="34" name="圆角矩形 33">
            <a:extLst>
              <a:ext uri="{FF2B5EF4-FFF2-40B4-BE49-F238E27FC236}">
                <a16:creationId xmlns:a16="http://schemas.microsoft.com/office/drawing/2014/main" id="{2DC8BC93-60D4-2A7D-6F3A-4965B73CB591}"/>
              </a:ext>
            </a:extLst>
          </p:cNvPr>
          <p:cNvSpPr/>
          <p:nvPr/>
        </p:nvSpPr>
        <p:spPr>
          <a:xfrm>
            <a:off x="409075" y="5188786"/>
            <a:ext cx="2494547" cy="588491"/>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sz="1600" dirty="0">
                <a:solidFill>
                  <a:schemeClr val="tx1"/>
                </a:solidFill>
              </a:rPr>
              <a:t>Spoken format</a:t>
            </a:r>
            <a:endParaRPr kumimoji="1" lang="zh-SG" altLang="en-US" sz="1600" dirty="0">
              <a:solidFill>
                <a:schemeClr val="tx1"/>
              </a:solidFill>
            </a:endParaRPr>
          </a:p>
        </p:txBody>
      </p:sp>
      <p:cxnSp>
        <p:nvCxnSpPr>
          <p:cNvPr id="35" name="直线箭头连接符 34">
            <a:extLst>
              <a:ext uri="{FF2B5EF4-FFF2-40B4-BE49-F238E27FC236}">
                <a16:creationId xmlns:a16="http://schemas.microsoft.com/office/drawing/2014/main" id="{BD188E60-4BC7-2CF2-1115-68A995FEEFD6}"/>
              </a:ext>
            </a:extLst>
          </p:cNvPr>
          <p:cNvCxnSpPr>
            <a:cxnSpLocks/>
          </p:cNvCxnSpPr>
          <p:nvPr/>
        </p:nvCxnSpPr>
        <p:spPr>
          <a:xfrm>
            <a:off x="5217918" y="5476060"/>
            <a:ext cx="17042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A3DEABB2-E8D9-8F44-9CE7-F528691BB4A3}"/>
              </a:ext>
            </a:extLst>
          </p:cNvPr>
          <p:cNvCxnSpPr>
            <a:cxnSpLocks/>
          </p:cNvCxnSpPr>
          <p:nvPr/>
        </p:nvCxnSpPr>
        <p:spPr>
          <a:xfrm>
            <a:off x="2915857" y="5486892"/>
            <a:ext cx="22055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CB7F6AEC-5B6C-DC93-90D3-B84CCFDF00A1}"/>
              </a:ext>
            </a:extLst>
          </p:cNvPr>
          <p:cNvSpPr txBox="1"/>
          <p:nvPr/>
        </p:nvSpPr>
        <p:spPr>
          <a:xfrm>
            <a:off x="2987837" y="5121940"/>
            <a:ext cx="2133600" cy="646331"/>
          </a:xfrm>
          <a:prstGeom prst="rect">
            <a:avLst/>
          </a:prstGeom>
          <a:noFill/>
        </p:spPr>
        <p:txBody>
          <a:bodyPr wrap="square" rtlCol="0">
            <a:spAutoFit/>
          </a:bodyPr>
          <a:lstStyle/>
          <a:p>
            <a:r>
              <a:rPr kumimoji="1" lang="en-US" altLang="zh-SG" dirty="0"/>
              <a:t>Extract &amp; Reinsert punctuation </a:t>
            </a:r>
            <a:endParaRPr kumimoji="1" lang="zh-SG" altLang="en-US" dirty="0"/>
          </a:p>
        </p:txBody>
      </p:sp>
      <p:sp>
        <p:nvSpPr>
          <p:cNvPr id="38" name="圆角矩形 37">
            <a:extLst>
              <a:ext uri="{FF2B5EF4-FFF2-40B4-BE49-F238E27FC236}">
                <a16:creationId xmlns:a16="http://schemas.microsoft.com/office/drawing/2014/main" id="{522BD389-A2F4-3651-B4D6-F9BAA197A6B8}"/>
              </a:ext>
            </a:extLst>
          </p:cNvPr>
          <p:cNvSpPr/>
          <p:nvPr/>
        </p:nvSpPr>
        <p:spPr>
          <a:xfrm>
            <a:off x="7620000" y="4425167"/>
            <a:ext cx="1315455" cy="588491"/>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sz="1600" dirty="0">
                <a:solidFill>
                  <a:schemeClr val="tx1"/>
                </a:solidFill>
              </a:rPr>
              <a:t>Cleaned written</a:t>
            </a:r>
            <a:endParaRPr kumimoji="1" lang="zh-SG" altLang="en-US" sz="1600" dirty="0">
              <a:solidFill>
                <a:schemeClr val="tx1"/>
              </a:solidFill>
            </a:endParaRPr>
          </a:p>
        </p:txBody>
      </p:sp>
      <p:sp>
        <p:nvSpPr>
          <p:cNvPr id="39" name="文本框 38">
            <a:extLst>
              <a:ext uri="{FF2B5EF4-FFF2-40B4-BE49-F238E27FC236}">
                <a16:creationId xmlns:a16="http://schemas.microsoft.com/office/drawing/2014/main" id="{403BF84C-C502-8F58-7DAA-26FB7AF34367}"/>
              </a:ext>
            </a:extLst>
          </p:cNvPr>
          <p:cNvSpPr txBox="1"/>
          <p:nvPr/>
        </p:nvSpPr>
        <p:spPr>
          <a:xfrm>
            <a:off x="5233754" y="5113699"/>
            <a:ext cx="1688419" cy="369332"/>
          </a:xfrm>
          <a:prstGeom prst="rect">
            <a:avLst/>
          </a:prstGeom>
          <a:noFill/>
        </p:spPr>
        <p:txBody>
          <a:bodyPr wrap="square" rtlCol="0">
            <a:spAutoFit/>
          </a:bodyPr>
          <a:lstStyle/>
          <a:p>
            <a:r>
              <a:rPr kumimoji="1" lang="en-US" altLang="zh-SG" dirty="0"/>
              <a:t>Data Splitting </a:t>
            </a:r>
            <a:endParaRPr kumimoji="1" lang="zh-SG" altLang="en-US" dirty="0"/>
          </a:p>
        </p:txBody>
      </p:sp>
      <p:cxnSp>
        <p:nvCxnSpPr>
          <p:cNvPr id="40" name="直线箭头连接符 39">
            <a:extLst>
              <a:ext uri="{FF2B5EF4-FFF2-40B4-BE49-F238E27FC236}">
                <a16:creationId xmlns:a16="http://schemas.microsoft.com/office/drawing/2014/main" id="{E94B4B19-8062-8913-E280-B4FDECAAD889}"/>
              </a:ext>
            </a:extLst>
          </p:cNvPr>
          <p:cNvCxnSpPr>
            <a:cxnSpLocks/>
            <a:stCxn id="38" idx="2"/>
          </p:cNvCxnSpPr>
          <p:nvPr/>
        </p:nvCxnSpPr>
        <p:spPr>
          <a:xfrm flipH="1">
            <a:off x="3504195" y="5013658"/>
            <a:ext cx="4773533" cy="19118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B6CC51ED-4E4A-D9F1-60E9-063BAE855658}"/>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42" name="直线箭头连接符 41">
            <a:extLst>
              <a:ext uri="{FF2B5EF4-FFF2-40B4-BE49-F238E27FC236}">
                <a16:creationId xmlns:a16="http://schemas.microsoft.com/office/drawing/2014/main" id="{2074C192-BC77-0E91-9107-135B0EB07CB3}"/>
              </a:ext>
            </a:extLst>
          </p:cNvPr>
          <p:cNvCxnSpPr>
            <a:cxnSpLocks/>
            <a:stCxn id="41"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5AE8F4B-59E7-B0B2-2A10-AFCEBF86F7E1}"/>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44" name="直线箭头连接符 43">
            <a:extLst>
              <a:ext uri="{FF2B5EF4-FFF2-40B4-BE49-F238E27FC236}">
                <a16:creationId xmlns:a16="http://schemas.microsoft.com/office/drawing/2014/main" id="{6429F583-D7CD-D7FC-2F9F-3B1AB52523B5}"/>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D7BB7976-933B-B603-07FA-F8BC3A3F1CD1}"/>
              </a:ext>
            </a:extLst>
          </p:cNvPr>
          <p:cNvSpPr/>
          <p:nvPr/>
        </p:nvSpPr>
        <p:spPr>
          <a:xfrm>
            <a:off x="4924930" y="331563"/>
            <a:ext cx="1716503" cy="46522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Experiment</a:t>
            </a:r>
            <a:endParaRPr kumimoji="1" lang="zh-SG" altLang="en-US" dirty="0"/>
          </a:p>
        </p:txBody>
      </p:sp>
      <p:cxnSp>
        <p:nvCxnSpPr>
          <p:cNvPr id="46" name="直线箭头连接符 45">
            <a:extLst>
              <a:ext uri="{FF2B5EF4-FFF2-40B4-BE49-F238E27FC236}">
                <a16:creationId xmlns:a16="http://schemas.microsoft.com/office/drawing/2014/main" id="{FFBB8A78-2A9C-8E21-64A5-BCDB886A58FD}"/>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7BE3CE70-7B79-3015-189E-18A06900274E}"/>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48" name="Slide Number Placeholder 3">
            <a:extLst>
              <a:ext uri="{FF2B5EF4-FFF2-40B4-BE49-F238E27FC236}">
                <a16:creationId xmlns:a16="http://schemas.microsoft.com/office/drawing/2014/main" id="{3B26E872-BA82-932D-57CA-4CCCAFBD95BC}"/>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21</a:t>
            </a:fld>
            <a:endParaRPr lang="en-US"/>
          </a:p>
        </p:txBody>
      </p:sp>
    </p:spTree>
    <p:extLst>
      <p:ext uri="{BB962C8B-B14F-4D97-AF65-F5344CB8AC3E}">
        <p14:creationId xmlns:p14="http://schemas.microsoft.com/office/powerpoint/2010/main" val="604835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2296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3.2 Data Processing</a:t>
            </a: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LLM Output Postprocessing</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57200" y="2463802"/>
            <a:ext cx="8229600"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altLang="zh-SG" sz="2400" dirty="0">
                <a:solidFill>
                  <a:srgbClr val="0D0D0D"/>
                </a:solidFill>
                <a:latin typeface="+mn-lt"/>
              </a:rPr>
              <a:t>Generative nature of LLMs modifies names, grammar, spelling etc. </a:t>
            </a:r>
          </a:p>
          <a:p>
            <a:r>
              <a:rPr lang="en-SG" altLang="zh-SG" sz="2400" dirty="0">
                <a:solidFill>
                  <a:srgbClr val="0D0D0D"/>
                </a:solidFill>
                <a:latin typeface="+mn-lt"/>
              </a:rPr>
              <a:t>Extract &amp; Reinsert algorithm:</a:t>
            </a:r>
          </a:p>
          <a:p>
            <a:endParaRPr lang="en-SG" altLang="zh-SG" sz="2400" dirty="0">
              <a:solidFill>
                <a:srgbClr val="0D0D0D"/>
              </a:solidFill>
              <a:latin typeface="+mn-lt"/>
            </a:endParaRPr>
          </a:p>
          <a:p>
            <a:pPr marL="457200" lvl="1" indent="0">
              <a:buNone/>
            </a:pPr>
            <a:endParaRPr lang="en-SG" altLang="zh-SG" sz="2400" dirty="0">
              <a:solidFill>
                <a:srgbClr val="0D0D0D"/>
              </a:solidFill>
              <a:latin typeface="+mn-lt"/>
            </a:endParaRPr>
          </a:p>
          <a:p>
            <a:pPr lvl="1"/>
            <a:r>
              <a:rPr lang="en-SG" altLang="zh-SG" sz="2000" dirty="0">
                <a:solidFill>
                  <a:srgbClr val="0D0D0D"/>
                </a:solidFill>
                <a:latin typeface="+mn-lt"/>
              </a:rPr>
              <a:t>Extract : Case Insensitive + Match Boundaries</a:t>
            </a:r>
          </a:p>
          <a:p>
            <a:pPr lvl="1"/>
            <a:r>
              <a:rPr lang="en-SG" altLang="zh-SG" sz="2000" dirty="0">
                <a:solidFill>
                  <a:srgbClr val="0D0D0D"/>
                </a:solidFill>
                <a:latin typeface="+mn-lt"/>
              </a:rPr>
              <a:t>Reinsert: Seek best + closest position </a:t>
            </a:r>
          </a:p>
          <a:p>
            <a:pPr lvl="1"/>
            <a:r>
              <a:rPr lang="en-SG" altLang="zh-SG" sz="2000" dirty="0">
                <a:solidFill>
                  <a:srgbClr val="0D0D0D"/>
                </a:solidFill>
                <a:latin typeface="+mn-lt"/>
              </a:rPr>
              <a:t>Special case: Skipping</a:t>
            </a:r>
          </a:p>
          <a:p>
            <a:endParaRPr lang="en-SG" altLang="zh-SG" sz="1800" dirty="0">
              <a:solidFill>
                <a:srgbClr val="0D0D0D"/>
              </a:solidFill>
              <a:latin typeface="Söhne"/>
            </a:endParaRPr>
          </a:p>
          <a:p>
            <a:endParaRPr lang="en-SG" altLang="zh-SG" sz="1800" dirty="0">
              <a:solidFill>
                <a:srgbClr val="0D0D0D"/>
              </a:solidFill>
              <a:latin typeface="Söhne"/>
            </a:endParaRPr>
          </a:p>
          <a:p>
            <a:endParaRPr lang="en-SG" altLang="zh-SG" sz="2000" dirty="0">
              <a:solidFill>
                <a:srgbClr val="0D0D0D"/>
              </a:solidFill>
              <a:latin typeface="+mn-lt"/>
            </a:endParaRPr>
          </a:p>
          <a:p>
            <a:endParaRPr lang="en-US" altLang="zh-SG" sz="2400" dirty="0">
              <a:solidFill>
                <a:srgbClr val="0D0D0D"/>
              </a:solidFill>
              <a:latin typeface="+mn-lt"/>
            </a:endParaRP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41" name="矩形 40">
            <a:extLst>
              <a:ext uri="{FF2B5EF4-FFF2-40B4-BE49-F238E27FC236}">
                <a16:creationId xmlns:a16="http://schemas.microsoft.com/office/drawing/2014/main" id="{B6CC51ED-4E4A-D9F1-60E9-063BAE855658}"/>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42" name="直线箭头连接符 41">
            <a:extLst>
              <a:ext uri="{FF2B5EF4-FFF2-40B4-BE49-F238E27FC236}">
                <a16:creationId xmlns:a16="http://schemas.microsoft.com/office/drawing/2014/main" id="{2074C192-BC77-0E91-9107-135B0EB07CB3}"/>
              </a:ext>
            </a:extLst>
          </p:cNvPr>
          <p:cNvCxnSpPr>
            <a:cxnSpLocks/>
            <a:stCxn id="41"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5AE8F4B-59E7-B0B2-2A10-AFCEBF86F7E1}"/>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44" name="直线箭头连接符 43">
            <a:extLst>
              <a:ext uri="{FF2B5EF4-FFF2-40B4-BE49-F238E27FC236}">
                <a16:creationId xmlns:a16="http://schemas.microsoft.com/office/drawing/2014/main" id="{6429F583-D7CD-D7FC-2F9F-3B1AB52523B5}"/>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D7BB7976-933B-B603-07FA-F8BC3A3F1CD1}"/>
              </a:ext>
            </a:extLst>
          </p:cNvPr>
          <p:cNvSpPr/>
          <p:nvPr/>
        </p:nvSpPr>
        <p:spPr>
          <a:xfrm>
            <a:off x="4924930" y="331563"/>
            <a:ext cx="1716503" cy="46522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Experiment</a:t>
            </a:r>
            <a:endParaRPr kumimoji="1" lang="zh-SG" altLang="en-US" dirty="0"/>
          </a:p>
        </p:txBody>
      </p:sp>
      <p:cxnSp>
        <p:nvCxnSpPr>
          <p:cNvPr id="46" name="直线箭头连接符 45">
            <a:extLst>
              <a:ext uri="{FF2B5EF4-FFF2-40B4-BE49-F238E27FC236}">
                <a16:creationId xmlns:a16="http://schemas.microsoft.com/office/drawing/2014/main" id="{FFBB8A78-2A9C-8E21-64A5-BCDB886A58FD}"/>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7BE3CE70-7B79-3015-189E-18A06900274E}"/>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8" name="圆角矩形 7">
            <a:extLst>
              <a:ext uri="{FF2B5EF4-FFF2-40B4-BE49-F238E27FC236}">
                <a16:creationId xmlns:a16="http://schemas.microsoft.com/office/drawing/2014/main" id="{6CD31C42-B073-01B3-C99E-60377F883F57}"/>
              </a:ext>
            </a:extLst>
          </p:cNvPr>
          <p:cNvSpPr/>
          <p:nvPr/>
        </p:nvSpPr>
        <p:spPr>
          <a:xfrm>
            <a:off x="842208" y="3849282"/>
            <a:ext cx="1668379" cy="588490"/>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sz="1600" dirty="0">
                <a:solidFill>
                  <a:schemeClr val="tx1"/>
                </a:solidFill>
              </a:rPr>
              <a:t>LLM output</a:t>
            </a:r>
            <a:endParaRPr kumimoji="1" lang="zh-SG" altLang="en-US" sz="1600" dirty="0">
              <a:solidFill>
                <a:schemeClr val="tx1"/>
              </a:solidFill>
            </a:endParaRPr>
          </a:p>
        </p:txBody>
      </p:sp>
      <p:cxnSp>
        <p:nvCxnSpPr>
          <p:cNvPr id="10" name="直线箭头连接符 9">
            <a:extLst>
              <a:ext uri="{FF2B5EF4-FFF2-40B4-BE49-F238E27FC236}">
                <a16:creationId xmlns:a16="http://schemas.microsoft.com/office/drawing/2014/main" id="{70F3C62F-A2CA-F6C8-B37C-CA44422599CC}"/>
              </a:ext>
            </a:extLst>
          </p:cNvPr>
          <p:cNvCxnSpPr>
            <a:cxnSpLocks/>
          </p:cNvCxnSpPr>
          <p:nvPr/>
        </p:nvCxnSpPr>
        <p:spPr>
          <a:xfrm>
            <a:off x="2510592" y="4179341"/>
            <a:ext cx="1363575" cy="18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D37165B2-3A1C-97A8-769A-4ED0A8A5416B}"/>
              </a:ext>
            </a:extLst>
          </p:cNvPr>
          <p:cNvSpPr txBox="1"/>
          <p:nvPr/>
        </p:nvSpPr>
        <p:spPr>
          <a:xfrm>
            <a:off x="2496104" y="3849282"/>
            <a:ext cx="1511972" cy="646331"/>
          </a:xfrm>
          <a:prstGeom prst="rect">
            <a:avLst/>
          </a:prstGeom>
          <a:noFill/>
        </p:spPr>
        <p:txBody>
          <a:bodyPr wrap="square" rtlCol="0">
            <a:spAutoFit/>
          </a:bodyPr>
          <a:lstStyle/>
          <a:p>
            <a:r>
              <a:rPr kumimoji="1" lang="en-US" altLang="zh-SG" dirty="0"/>
              <a:t>Extract punctuation</a:t>
            </a:r>
            <a:endParaRPr kumimoji="1" lang="zh-SG" altLang="en-US" dirty="0"/>
          </a:p>
        </p:txBody>
      </p:sp>
      <p:cxnSp>
        <p:nvCxnSpPr>
          <p:cNvPr id="12" name="直线箭头连接符 11">
            <a:extLst>
              <a:ext uri="{FF2B5EF4-FFF2-40B4-BE49-F238E27FC236}">
                <a16:creationId xmlns:a16="http://schemas.microsoft.com/office/drawing/2014/main" id="{22BE3052-DE57-C804-C52B-4C8EAC71966F}"/>
              </a:ext>
            </a:extLst>
          </p:cNvPr>
          <p:cNvCxnSpPr>
            <a:cxnSpLocks/>
          </p:cNvCxnSpPr>
          <p:nvPr/>
        </p:nvCxnSpPr>
        <p:spPr>
          <a:xfrm>
            <a:off x="5517809" y="4198193"/>
            <a:ext cx="15086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FE7CCF-19A1-6768-3CE1-F0A4D7F594B1}"/>
              </a:ext>
            </a:extLst>
          </p:cNvPr>
          <p:cNvSpPr txBox="1"/>
          <p:nvPr/>
        </p:nvSpPr>
        <p:spPr>
          <a:xfrm>
            <a:off x="5711880" y="3851968"/>
            <a:ext cx="1364461" cy="369332"/>
          </a:xfrm>
          <a:prstGeom prst="rect">
            <a:avLst/>
          </a:prstGeom>
          <a:noFill/>
        </p:spPr>
        <p:txBody>
          <a:bodyPr wrap="square" rtlCol="0">
            <a:spAutoFit/>
          </a:bodyPr>
          <a:lstStyle/>
          <a:p>
            <a:r>
              <a:rPr kumimoji="1" lang="en-US" altLang="zh-SG" dirty="0"/>
              <a:t>Reinsert</a:t>
            </a:r>
            <a:endParaRPr kumimoji="1" lang="zh-SG" altLang="en-US" dirty="0"/>
          </a:p>
        </p:txBody>
      </p:sp>
      <p:sp>
        <p:nvSpPr>
          <p:cNvPr id="14" name="圆角矩形 13">
            <a:extLst>
              <a:ext uri="{FF2B5EF4-FFF2-40B4-BE49-F238E27FC236}">
                <a16:creationId xmlns:a16="http://schemas.microsoft.com/office/drawing/2014/main" id="{8A38EDC5-B0F1-9562-7682-A414794E181A}"/>
              </a:ext>
            </a:extLst>
          </p:cNvPr>
          <p:cNvSpPr/>
          <p:nvPr/>
        </p:nvSpPr>
        <p:spPr>
          <a:xfrm>
            <a:off x="3898229" y="3775008"/>
            <a:ext cx="1668379" cy="737038"/>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sz="1600" dirty="0">
                <a:solidFill>
                  <a:schemeClr val="tx1"/>
                </a:solidFill>
              </a:rPr>
              <a:t>Unpunctuated spoken format (input)</a:t>
            </a:r>
            <a:endParaRPr kumimoji="1" lang="zh-SG" altLang="en-US" sz="1600" dirty="0">
              <a:solidFill>
                <a:schemeClr val="tx1"/>
              </a:solidFill>
            </a:endParaRPr>
          </a:p>
        </p:txBody>
      </p:sp>
      <p:sp>
        <p:nvSpPr>
          <p:cNvPr id="16" name="Slide Number Placeholder 3">
            <a:extLst>
              <a:ext uri="{FF2B5EF4-FFF2-40B4-BE49-F238E27FC236}">
                <a16:creationId xmlns:a16="http://schemas.microsoft.com/office/drawing/2014/main" id="{5BAEB48B-546E-1CDB-A26D-AB7DBE00BC15}"/>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22</a:t>
            </a:fld>
            <a:endParaRPr lang="en-US"/>
          </a:p>
        </p:txBody>
      </p:sp>
    </p:spTree>
    <p:extLst>
      <p:ext uri="{BB962C8B-B14F-4D97-AF65-F5344CB8AC3E}">
        <p14:creationId xmlns:p14="http://schemas.microsoft.com/office/powerpoint/2010/main" val="762182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2296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3.3 Evaluation</a:t>
            </a: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Evaluation Metrics</a:t>
            </a: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41" name="矩形 40">
            <a:extLst>
              <a:ext uri="{FF2B5EF4-FFF2-40B4-BE49-F238E27FC236}">
                <a16:creationId xmlns:a16="http://schemas.microsoft.com/office/drawing/2014/main" id="{B6CC51ED-4E4A-D9F1-60E9-063BAE855658}"/>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42" name="直线箭头连接符 41">
            <a:extLst>
              <a:ext uri="{FF2B5EF4-FFF2-40B4-BE49-F238E27FC236}">
                <a16:creationId xmlns:a16="http://schemas.microsoft.com/office/drawing/2014/main" id="{2074C192-BC77-0E91-9107-135B0EB07CB3}"/>
              </a:ext>
            </a:extLst>
          </p:cNvPr>
          <p:cNvCxnSpPr>
            <a:cxnSpLocks/>
            <a:stCxn id="41"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5AE8F4B-59E7-B0B2-2A10-AFCEBF86F7E1}"/>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44" name="直线箭头连接符 43">
            <a:extLst>
              <a:ext uri="{FF2B5EF4-FFF2-40B4-BE49-F238E27FC236}">
                <a16:creationId xmlns:a16="http://schemas.microsoft.com/office/drawing/2014/main" id="{6429F583-D7CD-D7FC-2F9F-3B1AB52523B5}"/>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D7BB7976-933B-B603-07FA-F8BC3A3F1CD1}"/>
              </a:ext>
            </a:extLst>
          </p:cNvPr>
          <p:cNvSpPr/>
          <p:nvPr/>
        </p:nvSpPr>
        <p:spPr>
          <a:xfrm>
            <a:off x="4924930" y="331563"/>
            <a:ext cx="1716503" cy="46522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Experiment</a:t>
            </a:r>
            <a:endParaRPr kumimoji="1" lang="zh-SG" altLang="en-US" dirty="0"/>
          </a:p>
        </p:txBody>
      </p:sp>
      <p:cxnSp>
        <p:nvCxnSpPr>
          <p:cNvPr id="46" name="直线箭头连接符 45">
            <a:extLst>
              <a:ext uri="{FF2B5EF4-FFF2-40B4-BE49-F238E27FC236}">
                <a16:creationId xmlns:a16="http://schemas.microsoft.com/office/drawing/2014/main" id="{FFBB8A78-2A9C-8E21-64A5-BCDB886A58FD}"/>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7BE3CE70-7B79-3015-189E-18A06900274E}"/>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7" name="Slide Number Placeholder 3">
            <a:extLst>
              <a:ext uri="{FF2B5EF4-FFF2-40B4-BE49-F238E27FC236}">
                <a16:creationId xmlns:a16="http://schemas.microsoft.com/office/drawing/2014/main" id="{D477B36D-0C1B-4FC7-964C-3572BDC0F28B}"/>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23</a:t>
            </a:fld>
            <a:endParaRPr lang="en-US"/>
          </a:p>
        </p:txBody>
      </p:sp>
      <p:pic>
        <p:nvPicPr>
          <p:cNvPr id="9" name="图片 8" descr="图片包含 文本&#10;&#10;描述已自动生成">
            <a:extLst>
              <a:ext uri="{FF2B5EF4-FFF2-40B4-BE49-F238E27FC236}">
                <a16:creationId xmlns:a16="http://schemas.microsoft.com/office/drawing/2014/main" id="{E152C325-5B0C-F207-44F7-6C923609C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443" y="2646578"/>
            <a:ext cx="2844800" cy="800100"/>
          </a:xfrm>
          <a:prstGeom prst="rect">
            <a:avLst/>
          </a:prstGeom>
        </p:spPr>
      </p:pic>
      <p:pic>
        <p:nvPicPr>
          <p:cNvPr id="15" name="图片 14" descr="文本&#10;&#10;描述已自动生成">
            <a:extLst>
              <a:ext uri="{FF2B5EF4-FFF2-40B4-BE49-F238E27FC236}">
                <a16:creationId xmlns:a16="http://schemas.microsoft.com/office/drawing/2014/main" id="{E8FDB3DC-D4EF-D0F0-B32E-5BE9EF4254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9159" y="2648967"/>
            <a:ext cx="2603500" cy="774700"/>
          </a:xfrm>
          <a:prstGeom prst="rect">
            <a:avLst/>
          </a:prstGeom>
        </p:spPr>
      </p:pic>
      <p:pic>
        <p:nvPicPr>
          <p:cNvPr id="16" name="图片 15" descr="图片包含 文本&#10;&#10;描述已自动生成">
            <a:extLst>
              <a:ext uri="{FF2B5EF4-FFF2-40B4-BE49-F238E27FC236}">
                <a16:creationId xmlns:a16="http://schemas.microsoft.com/office/drawing/2014/main" id="{23548816-AF85-144E-EDD8-BC5D93DF6A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674" y="3553696"/>
            <a:ext cx="4178300" cy="762000"/>
          </a:xfrm>
          <a:prstGeom prst="rect">
            <a:avLst/>
          </a:prstGeom>
        </p:spPr>
      </p:pic>
      <p:pic>
        <p:nvPicPr>
          <p:cNvPr id="17" name="图片 16" descr="文本&#10;&#10;描述已自动生成">
            <a:extLst>
              <a:ext uri="{FF2B5EF4-FFF2-40B4-BE49-F238E27FC236}">
                <a16:creationId xmlns:a16="http://schemas.microsoft.com/office/drawing/2014/main" id="{406AF3AA-D85D-7EDF-0360-CB5DFE35D6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443" y="4675073"/>
            <a:ext cx="3991814" cy="590401"/>
          </a:xfrm>
          <a:prstGeom prst="rect">
            <a:avLst/>
          </a:prstGeom>
        </p:spPr>
      </p:pic>
      <p:pic>
        <p:nvPicPr>
          <p:cNvPr id="18" name="图片 17" descr="文本&#10;&#10;描述已自动生成">
            <a:extLst>
              <a:ext uri="{FF2B5EF4-FFF2-40B4-BE49-F238E27FC236}">
                <a16:creationId xmlns:a16="http://schemas.microsoft.com/office/drawing/2014/main" id="{FFFC67B8-30D4-063E-EDF9-EDBFF853D6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0166" y="4646429"/>
            <a:ext cx="4348413" cy="663951"/>
          </a:xfrm>
          <a:prstGeom prst="rect">
            <a:avLst/>
          </a:prstGeom>
        </p:spPr>
      </p:pic>
    </p:spTree>
    <p:extLst>
      <p:ext uri="{BB962C8B-B14F-4D97-AF65-F5344CB8AC3E}">
        <p14:creationId xmlns:p14="http://schemas.microsoft.com/office/powerpoint/2010/main" val="3474029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2296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3.3 Evaluation</a:t>
            </a: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Unifying Evaluation Methods across Models</a:t>
            </a: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41" name="矩形 40">
            <a:extLst>
              <a:ext uri="{FF2B5EF4-FFF2-40B4-BE49-F238E27FC236}">
                <a16:creationId xmlns:a16="http://schemas.microsoft.com/office/drawing/2014/main" id="{B6CC51ED-4E4A-D9F1-60E9-063BAE855658}"/>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42" name="直线箭头连接符 41">
            <a:extLst>
              <a:ext uri="{FF2B5EF4-FFF2-40B4-BE49-F238E27FC236}">
                <a16:creationId xmlns:a16="http://schemas.microsoft.com/office/drawing/2014/main" id="{2074C192-BC77-0E91-9107-135B0EB07CB3}"/>
              </a:ext>
            </a:extLst>
          </p:cNvPr>
          <p:cNvCxnSpPr>
            <a:cxnSpLocks/>
            <a:stCxn id="41"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5AE8F4B-59E7-B0B2-2A10-AFCEBF86F7E1}"/>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44" name="直线箭头连接符 43">
            <a:extLst>
              <a:ext uri="{FF2B5EF4-FFF2-40B4-BE49-F238E27FC236}">
                <a16:creationId xmlns:a16="http://schemas.microsoft.com/office/drawing/2014/main" id="{6429F583-D7CD-D7FC-2F9F-3B1AB52523B5}"/>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D7BB7976-933B-B603-07FA-F8BC3A3F1CD1}"/>
              </a:ext>
            </a:extLst>
          </p:cNvPr>
          <p:cNvSpPr/>
          <p:nvPr/>
        </p:nvSpPr>
        <p:spPr>
          <a:xfrm>
            <a:off x="4924930" y="331563"/>
            <a:ext cx="1716503" cy="46522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Experiment</a:t>
            </a:r>
            <a:endParaRPr kumimoji="1" lang="zh-SG" altLang="en-US" dirty="0"/>
          </a:p>
        </p:txBody>
      </p:sp>
      <p:cxnSp>
        <p:nvCxnSpPr>
          <p:cNvPr id="46" name="直线箭头连接符 45">
            <a:extLst>
              <a:ext uri="{FF2B5EF4-FFF2-40B4-BE49-F238E27FC236}">
                <a16:creationId xmlns:a16="http://schemas.microsoft.com/office/drawing/2014/main" id="{FFBB8A78-2A9C-8E21-64A5-BCDB886A58FD}"/>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7BE3CE70-7B79-3015-189E-18A06900274E}"/>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7" name="Slide Number Placeholder 3">
            <a:extLst>
              <a:ext uri="{FF2B5EF4-FFF2-40B4-BE49-F238E27FC236}">
                <a16:creationId xmlns:a16="http://schemas.microsoft.com/office/drawing/2014/main" id="{D477B36D-0C1B-4FC7-964C-3572BDC0F28B}"/>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24</a:t>
            </a:fld>
            <a:endParaRPr lang="en-US"/>
          </a:p>
        </p:txBody>
      </p:sp>
      <p:sp>
        <p:nvSpPr>
          <p:cNvPr id="4" name="圆角矩形 3">
            <a:extLst>
              <a:ext uri="{FF2B5EF4-FFF2-40B4-BE49-F238E27FC236}">
                <a16:creationId xmlns:a16="http://schemas.microsoft.com/office/drawing/2014/main" id="{BEFC00F5-D678-994A-A271-32A7C1DC5EE0}"/>
              </a:ext>
            </a:extLst>
          </p:cNvPr>
          <p:cNvSpPr/>
          <p:nvPr/>
        </p:nvSpPr>
        <p:spPr>
          <a:xfrm>
            <a:off x="457199" y="2923524"/>
            <a:ext cx="2494547" cy="588490"/>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sz="1600" dirty="0">
                <a:solidFill>
                  <a:schemeClr val="tx1"/>
                </a:solidFill>
              </a:rPr>
              <a:t>XLM-</a:t>
            </a:r>
            <a:r>
              <a:rPr kumimoji="1" lang="en-US" altLang="zh-SG" sz="1600" dirty="0" err="1">
                <a:solidFill>
                  <a:schemeClr val="tx1"/>
                </a:solidFill>
              </a:rPr>
              <a:t>RoBERTa</a:t>
            </a:r>
            <a:endParaRPr kumimoji="1" lang="zh-SG" altLang="en-US" sz="1600" dirty="0">
              <a:solidFill>
                <a:schemeClr val="tx1"/>
              </a:solidFill>
            </a:endParaRPr>
          </a:p>
        </p:txBody>
      </p:sp>
      <p:cxnSp>
        <p:nvCxnSpPr>
          <p:cNvPr id="6" name="直线箭头连接符 5">
            <a:extLst>
              <a:ext uri="{FF2B5EF4-FFF2-40B4-BE49-F238E27FC236}">
                <a16:creationId xmlns:a16="http://schemas.microsoft.com/office/drawing/2014/main" id="{D72004D4-A129-D5C8-6C80-4DE6420848C9}"/>
              </a:ext>
            </a:extLst>
          </p:cNvPr>
          <p:cNvCxnSpPr>
            <a:cxnSpLocks/>
          </p:cNvCxnSpPr>
          <p:nvPr/>
        </p:nvCxnSpPr>
        <p:spPr>
          <a:xfrm>
            <a:off x="2967793" y="3253583"/>
            <a:ext cx="1328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487D59C1-ADA4-F715-8940-EFDCD16EAE12}"/>
              </a:ext>
            </a:extLst>
          </p:cNvPr>
          <p:cNvSpPr txBox="1"/>
          <p:nvPr/>
        </p:nvSpPr>
        <p:spPr>
          <a:xfrm>
            <a:off x="2953990" y="2884814"/>
            <a:ext cx="1328355" cy="369332"/>
          </a:xfrm>
          <a:prstGeom prst="rect">
            <a:avLst/>
          </a:prstGeom>
          <a:noFill/>
        </p:spPr>
        <p:txBody>
          <a:bodyPr wrap="square" rtlCol="0">
            <a:spAutoFit/>
          </a:bodyPr>
          <a:lstStyle/>
          <a:p>
            <a:r>
              <a:rPr kumimoji="1" lang="en-US" altLang="zh-SG" dirty="0"/>
              <a:t>Detokenize</a:t>
            </a:r>
            <a:endParaRPr kumimoji="1" lang="zh-SG" altLang="en-US" dirty="0"/>
          </a:p>
        </p:txBody>
      </p:sp>
      <p:sp>
        <p:nvSpPr>
          <p:cNvPr id="10" name="圆角矩形 9">
            <a:extLst>
              <a:ext uri="{FF2B5EF4-FFF2-40B4-BE49-F238E27FC236}">
                <a16:creationId xmlns:a16="http://schemas.microsoft.com/office/drawing/2014/main" id="{02F8F35F-C66B-47C0-5517-E8BCF284BA6C}"/>
              </a:ext>
            </a:extLst>
          </p:cNvPr>
          <p:cNvSpPr/>
          <p:nvPr/>
        </p:nvSpPr>
        <p:spPr>
          <a:xfrm>
            <a:off x="409075" y="4211541"/>
            <a:ext cx="2494547" cy="588491"/>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sz="1600" dirty="0">
                <a:solidFill>
                  <a:schemeClr val="tx1"/>
                </a:solidFill>
              </a:rPr>
              <a:t>LLM outputs</a:t>
            </a:r>
            <a:endParaRPr kumimoji="1" lang="zh-SG" altLang="en-US" sz="1600" dirty="0">
              <a:solidFill>
                <a:schemeClr val="tx1"/>
              </a:solidFill>
            </a:endParaRPr>
          </a:p>
        </p:txBody>
      </p:sp>
      <p:cxnSp>
        <p:nvCxnSpPr>
          <p:cNvPr id="11" name="直线箭头连接符 10">
            <a:extLst>
              <a:ext uri="{FF2B5EF4-FFF2-40B4-BE49-F238E27FC236}">
                <a16:creationId xmlns:a16="http://schemas.microsoft.com/office/drawing/2014/main" id="{1CEE3A52-2E84-A89A-B696-9BFCD95AEA1B}"/>
              </a:ext>
            </a:extLst>
          </p:cNvPr>
          <p:cNvCxnSpPr>
            <a:cxnSpLocks/>
          </p:cNvCxnSpPr>
          <p:nvPr/>
        </p:nvCxnSpPr>
        <p:spPr>
          <a:xfrm>
            <a:off x="2915857" y="4509647"/>
            <a:ext cx="22055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圆角矩形 11">
            <a:extLst>
              <a:ext uri="{FF2B5EF4-FFF2-40B4-BE49-F238E27FC236}">
                <a16:creationId xmlns:a16="http://schemas.microsoft.com/office/drawing/2014/main" id="{2C856ABC-8D3E-20CF-D1D7-1B7B0869F22E}"/>
              </a:ext>
            </a:extLst>
          </p:cNvPr>
          <p:cNvSpPr/>
          <p:nvPr/>
        </p:nvSpPr>
        <p:spPr>
          <a:xfrm>
            <a:off x="5177585" y="4211540"/>
            <a:ext cx="1768647" cy="588491"/>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sz="1600" dirty="0">
                <a:solidFill>
                  <a:schemeClr val="tx1"/>
                </a:solidFill>
              </a:rPr>
              <a:t>Single text file</a:t>
            </a:r>
            <a:endParaRPr kumimoji="1" lang="zh-SG" altLang="en-US" sz="1600" dirty="0">
              <a:solidFill>
                <a:schemeClr val="tx1"/>
              </a:solidFill>
            </a:endParaRPr>
          </a:p>
        </p:txBody>
      </p:sp>
      <p:sp>
        <p:nvSpPr>
          <p:cNvPr id="13" name="文本框 12">
            <a:extLst>
              <a:ext uri="{FF2B5EF4-FFF2-40B4-BE49-F238E27FC236}">
                <a16:creationId xmlns:a16="http://schemas.microsoft.com/office/drawing/2014/main" id="{6623E083-66F8-2E89-CA08-EFD1CBCA709E}"/>
              </a:ext>
            </a:extLst>
          </p:cNvPr>
          <p:cNvSpPr txBox="1"/>
          <p:nvPr/>
        </p:nvSpPr>
        <p:spPr>
          <a:xfrm>
            <a:off x="2951746" y="4153701"/>
            <a:ext cx="2133600" cy="646331"/>
          </a:xfrm>
          <a:prstGeom prst="rect">
            <a:avLst/>
          </a:prstGeom>
          <a:noFill/>
        </p:spPr>
        <p:txBody>
          <a:bodyPr wrap="square" rtlCol="0">
            <a:spAutoFit/>
          </a:bodyPr>
          <a:lstStyle/>
          <a:p>
            <a:r>
              <a:rPr kumimoji="1" lang="en-US" altLang="zh-SG" dirty="0"/>
              <a:t>Extract &amp; Reinsert punctuation </a:t>
            </a:r>
            <a:endParaRPr kumimoji="1" lang="zh-SG" altLang="en-US" dirty="0"/>
          </a:p>
        </p:txBody>
      </p:sp>
      <p:sp>
        <p:nvSpPr>
          <p:cNvPr id="14" name="圆角矩形 13">
            <a:extLst>
              <a:ext uri="{FF2B5EF4-FFF2-40B4-BE49-F238E27FC236}">
                <a16:creationId xmlns:a16="http://schemas.microsoft.com/office/drawing/2014/main" id="{73D8FDFF-5F7C-6B9A-DCFB-DAB5BFB16C44}"/>
              </a:ext>
            </a:extLst>
          </p:cNvPr>
          <p:cNvSpPr/>
          <p:nvPr/>
        </p:nvSpPr>
        <p:spPr>
          <a:xfrm>
            <a:off x="4344273" y="2907915"/>
            <a:ext cx="1768647" cy="588491"/>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sz="1600" dirty="0">
                <a:solidFill>
                  <a:schemeClr val="tx1"/>
                </a:solidFill>
              </a:rPr>
              <a:t>Single text file</a:t>
            </a:r>
            <a:endParaRPr kumimoji="1" lang="zh-SG" altLang="en-US" sz="1600" dirty="0">
              <a:solidFill>
                <a:schemeClr val="tx1"/>
              </a:solidFill>
            </a:endParaRPr>
          </a:p>
        </p:txBody>
      </p:sp>
      <p:cxnSp>
        <p:nvCxnSpPr>
          <p:cNvPr id="19" name="直线箭头连接符 18">
            <a:extLst>
              <a:ext uri="{FF2B5EF4-FFF2-40B4-BE49-F238E27FC236}">
                <a16:creationId xmlns:a16="http://schemas.microsoft.com/office/drawing/2014/main" id="{1BBE3846-A038-F880-314A-A2ACB96562CD}"/>
              </a:ext>
            </a:extLst>
          </p:cNvPr>
          <p:cNvCxnSpPr>
            <a:cxnSpLocks/>
          </p:cNvCxnSpPr>
          <p:nvPr/>
        </p:nvCxnSpPr>
        <p:spPr>
          <a:xfrm>
            <a:off x="6617377" y="3710783"/>
            <a:ext cx="1644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99394C04-C906-C938-F567-C508D8C74A7A}"/>
              </a:ext>
            </a:extLst>
          </p:cNvPr>
          <p:cNvSpPr txBox="1"/>
          <p:nvPr/>
        </p:nvSpPr>
        <p:spPr>
          <a:xfrm>
            <a:off x="6813453" y="3387617"/>
            <a:ext cx="1328355" cy="646331"/>
          </a:xfrm>
          <a:prstGeom prst="rect">
            <a:avLst/>
          </a:prstGeom>
          <a:noFill/>
        </p:spPr>
        <p:txBody>
          <a:bodyPr wrap="square" rtlCol="0">
            <a:spAutoFit/>
          </a:bodyPr>
          <a:lstStyle/>
          <a:p>
            <a:r>
              <a:rPr kumimoji="1" lang="en-US" altLang="zh-SG" dirty="0"/>
              <a:t>Evaluate at word level</a:t>
            </a:r>
            <a:endParaRPr kumimoji="1" lang="zh-SG" altLang="en-US" dirty="0"/>
          </a:p>
        </p:txBody>
      </p:sp>
    </p:spTree>
    <p:extLst>
      <p:ext uri="{BB962C8B-B14F-4D97-AF65-F5344CB8AC3E}">
        <p14:creationId xmlns:p14="http://schemas.microsoft.com/office/powerpoint/2010/main" val="2561531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60822"/>
            <a:ext cx="8958263" cy="835747"/>
          </a:xfrm>
        </p:spPr>
        <p:txBody>
          <a:bodyPr>
            <a:no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3.4 Connections of Experiments</a:t>
            </a: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199" y="1602781"/>
            <a:ext cx="8478255"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What does 3 experiments do?</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57200" y="2463802"/>
            <a:ext cx="8229600"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altLang="zh-SG" sz="2400" u="sng" dirty="0">
                <a:solidFill>
                  <a:srgbClr val="0D0D0D"/>
                </a:solidFill>
                <a:latin typeface="+mn-lt"/>
              </a:rPr>
              <a:t>Experiment 1:</a:t>
            </a:r>
            <a:r>
              <a:rPr lang="en-SG" altLang="zh-SG" sz="2400" dirty="0">
                <a:solidFill>
                  <a:srgbClr val="0D0D0D"/>
                </a:solidFill>
                <a:latin typeface="+mn-lt"/>
              </a:rPr>
              <a:t> uses XLM-</a:t>
            </a:r>
            <a:r>
              <a:rPr lang="en-SG" altLang="zh-SG" sz="2400" dirty="0" err="1">
                <a:solidFill>
                  <a:srgbClr val="0D0D0D"/>
                </a:solidFill>
                <a:latin typeface="+mn-lt"/>
              </a:rPr>
              <a:t>RoBERTa</a:t>
            </a:r>
            <a:r>
              <a:rPr lang="en-SG" altLang="zh-SG" sz="2400" dirty="0">
                <a:solidFill>
                  <a:srgbClr val="0D0D0D"/>
                </a:solidFill>
                <a:latin typeface="+mn-lt"/>
              </a:rPr>
              <a:t> as baseline models &amp; tests the necessity of postprocessing steps.</a:t>
            </a:r>
            <a:endParaRPr lang="en-SG" altLang="zh-SG" sz="1200" dirty="0">
              <a:solidFill>
                <a:srgbClr val="0D0D0D"/>
              </a:solidFill>
              <a:latin typeface="+mn-lt"/>
            </a:endParaRPr>
          </a:p>
          <a:p>
            <a:r>
              <a:rPr lang="en-SG" altLang="zh-SG" sz="2400" u="sng" dirty="0">
                <a:solidFill>
                  <a:srgbClr val="0D0D0D"/>
                </a:solidFill>
                <a:latin typeface="+mn-lt"/>
              </a:rPr>
              <a:t>Experiment 2:</a:t>
            </a:r>
            <a:r>
              <a:rPr lang="en-SG" altLang="zh-SG" sz="2400" dirty="0">
                <a:solidFill>
                  <a:srgbClr val="0D0D0D"/>
                </a:solidFill>
                <a:latin typeface="+mn-lt"/>
              </a:rPr>
              <a:t> tests the performance and reliability of prompt engineering.</a:t>
            </a:r>
          </a:p>
          <a:p>
            <a:r>
              <a:rPr lang="en-SG" altLang="zh-SG" sz="2400" u="sng" dirty="0">
                <a:solidFill>
                  <a:srgbClr val="0D0D0D"/>
                </a:solidFill>
                <a:latin typeface="+mn-lt"/>
              </a:rPr>
              <a:t>Experiment 3:</a:t>
            </a:r>
            <a:r>
              <a:rPr lang="en-SG" altLang="zh-SG" sz="2400" dirty="0">
                <a:solidFill>
                  <a:srgbClr val="0D0D0D"/>
                </a:solidFill>
                <a:latin typeface="+mn-lt"/>
              </a:rPr>
              <a:t> Selects the best prompt from Experiment 2 as a prefix for testing fine-tuned Llama-2, base Llama-2, and SOTA Gemini by Google.</a:t>
            </a:r>
          </a:p>
          <a:p>
            <a:endParaRPr lang="en-SG" altLang="zh-SG" sz="2400" dirty="0">
              <a:solidFill>
                <a:srgbClr val="0D0D0D"/>
              </a:solidFill>
              <a:latin typeface="+mn-lt"/>
            </a:endParaRPr>
          </a:p>
          <a:p>
            <a:endParaRPr lang="en-SG" altLang="zh-SG" sz="1800" dirty="0">
              <a:solidFill>
                <a:srgbClr val="0D0D0D"/>
              </a:solidFill>
              <a:latin typeface="Söhne"/>
            </a:endParaRPr>
          </a:p>
          <a:p>
            <a:endParaRPr lang="en-SG" altLang="zh-SG" sz="1800" dirty="0">
              <a:solidFill>
                <a:srgbClr val="0D0D0D"/>
              </a:solidFill>
              <a:latin typeface="Söhne"/>
            </a:endParaRPr>
          </a:p>
          <a:p>
            <a:endParaRPr lang="en-SG" altLang="zh-SG" sz="2000" dirty="0">
              <a:solidFill>
                <a:srgbClr val="0D0D0D"/>
              </a:solidFill>
              <a:latin typeface="+mn-lt"/>
            </a:endParaRPr>
          </a:p>
          <a:p>
            <a:endParaRPr lang="en-US" altLang="zh-SG" sz="2400" dirty="0">
              <a:solidFill>
                <a:srgbClr val="0D0D0D"/>
              </a:solidFill>
              <a:latin typeface="+mn-lt"/>
            </a:endParaRP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41" name="矩形 40">
            <a:extLst>
              <a:ext uri="{FF2B5EF4-FFF2-40B4-BE49-F238E27FC236}">
                <a16:creationId xmlns:a16="http://schemas.microsoft.com/office/drawing/2014/main" id="{B6CC51ED-4E4A-D9F1-60E9-063BAE855658}"/>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42" name="直线箭头连接符 41">
            <a:extLst>
              <a:ext uri="{FF2B5EF4-FFF2-40B4-BE49-F238E27FC236}">
                <a16:creationId xmlns:a16="http://schemas.microsoft.com/office/drawing/2014/main" id="{2074C192-BC77-0E91-9107-135B0EB07CB3}"/>
              </a:ext>
            </a:extLst>
          </p:cNvPr>
          <p:cNvCxnSpPr>
            <a:cxnSpLocks/>
            <a:stCxn id="41"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5AE8F4B-59E7-B0B2-2A10-AFCEBF86F7E1}"/>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44" name="直线箭头连接符 43">
            <a:extLst>
              <a:ext uri="{FF2B5EF4-FFF2-40B4-BE49-F238E27FC236}">
                <a16:creationId xmlns:a16="http://schemas.microsoft.com/office/drawing/2014/main" id="{6429F583-D7CD-D7FC-2F9F-3B1AB52523B5}"/>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D7BB7976-933B-B603-07FA-F8BC3A3F1CD1}"/>
              </a:ext>
            </a:extLst>
          </p:cNvPr>
          <p:cNvSpPr/>
          <p:nvPr/>
        </p:nvSpPr>
        <p:spPr>
          <a:xfrm>
            <a:off x="4924930" y="331563"/>
            <a:ext cx="1716503" cy="46522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Experiment</a:t>
            </a:r>
            <a:endParaRPr kumimoji="1" lang="zh-SG" altLang="en-US" dirty="0"/>
          </a:p>
        </p:txBody>
      </p:sp>
      <p:cxnSp>
        <p:nvCxnSpPr>
          <p:cNvPr id="46" name="直线箭头连接符 45">
            <a:extLst>
              <a:ext uri="{FF2B5EF4-FFF2-40B4-BE49-F238E27FC236}">
                <a16:creationId xmlns:a16="http://schemas.microsoft.com/office/drawing/2014/main" id="{FFBB8A78-2A9C-8E21-64A5-BCDB886A58FD}"/>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7BE3CE70-7B79-3015-189E-18A06900274E}"/>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16" name="Slide Number Placeholder 3">
            <a:extLst>
              <a:ext uri="{FF2B5EF4-FFF2-40B4-BE49-F238E27FC236}">
                <a16:creationId xmlns:a16="http://schemas.microsoft.com/office/drawing/2014/main" id="{5BAEB48B-546E-1CDB-A26D-AB7DBE00BC15}"/>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25</a:t>
            </a:fld>
            <a:endParaRPr lang="en-US"/>
          </a:p>
        </p:txBody>
      </p:sp>
    </p:spTree>
    <p:extLst>
      <p:ext uri="{BB962C8B-B14F-4D97-AF65-F5344CB8AC3E}">
        <p14:creationId xmlns:p14="http://schemas.microsoft.com/office/powerpoint/2010/main" val="2716828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6868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3.5 Experiment 1 – Baseline Models</a:t>
            </a: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XLM - </a:t>
            </a:r>
            <a:r>
              <a:rPr lang="en-US" sz="2800" b="1" dirty="0" err="1">
                <a:solidFill>
                  <a:srgbClr val="000099"/>
                </a:solidFill>
                <a:latin typeface="+mn-lt"/>
                <a:ea typeface="+mn-ea"/>
                <a:cs typeface="+mn-cs"/>
              </a:rPr>
              <a:t>RoBERTa</a:t>
            </a:r>
            <a:endParaRPr lang="en-US" sz="2800" b="1" dirty="0">
              <a:solidFill>
                <a:srgbClr val="000099"/>
              </a:solidFill>
              <a:latin typeface="+mn-lt"/>
              <a:ea typeface="+mn-ea"/>
              <a:cs typeface="+mn-cs"/>
            </a:endParaRP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41" name="矩形 40">
            <a:extLst>
              <a:ext uri="{FF2B5EF4-FFF2-40B4-BE49-F238E27FC236}">
                <a16:creationId xmlns:a16="http://schemas.microsoft.com/office/drawing/2014/main" id="{B6CC51ED-4E4A-D9F1-60E9-063BAE855658}"/>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42" name="直线箭头连接符 41">
            <a:extLst>
              <a:ext uri="{FF2B5EF4-FFF2-40B4-BE49-F238E27FC236}">
                <a16:creationId xmlns:a16="http://schemas.microsoft.com/office/drawing/2014/main" id="{2074C192-BC77-0E91-9107-135B0EB07CB3}"/>
              </a:ext>
            </a:extLst>
          </p:cNvPr>
          <p:cNvCxnSpPr>
            <a:cxnSpLocks/>
            <a:stCxn id="41"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5AE8F4B-59E7-B0B2-2A10-AFCEBF86F7E1}"/>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44" name="直线箭头连接符 43">
            <a:extLst>
              <a:ext uri="{FF2B5EF4-FFF2-40B4-BE49-F238E27FC236}">
                <a16:creationId xmlns:a16="http://schemas.microsoft.com/office/drawing/2014/main" id="{6429F583-D7CD-D7FC-2F9F-3B1AB52523B5}"/>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D7BB7976-933B-B603-07FA-F8BC3A3F1CD1}"/>
              </a:ext>
            </a:extLst>
          </p:cNvPr>
          <p:cNvSpPr/>
          <p:nvPr/>
        </p:nvSpPr>
        <p:spPr>
          <a:xfrm>
            <a:off x="4924930" y="331563"/>
            <a:ext cx="1716503" cy="46522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Experiment</a:t>
            </a:r>
            <a:endParaRPr kumimoji="1" lang="zh-SG" altLang="en-US" dirty="0"/>
          </a:p>
        </p:txBody>
      </p:sp>
      <p:cxnSp>
        <p:nvCxnSpPr>
          <p:cNvPr id="46" name="直线箭头连接符 45">
            <a:extLst>
              <a:ext uri="{FF2B5EF4-FFF2-40B4-BE49-F238E27FC236}">
                <a16:creationId xmlns:a16="http://schemas.microsoft.com/office/drawing/2014/main" id="{FFBB8A78-2A9C-8E21-64A5-BCDB886A58FD}"/>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7BE3CE70-7B79-3015-189E-18A06900274E}"/>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7" name="Slide Number Placeholder 3">
            <a:extLst>
              <a:ext uri="{FF2B5EF4-FFF2-40B4-BE49-F238E27FC236}">
                <a16:creationId xmlns:a16="http://schemas.microsoft.com/office/drawing/2014/main" id="{D477B36D-0C1B-4FC7-964C-3572BDC0F28B}"/>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26</a:t>
            </a:fld>
            <a:endParaRPr lang="en-US"/>
          </a:p>
        </p:txBody>
      </p:sp>
      <p:pic>
        <p:nvPicPr>
          <p:cNvPr id="9" name="图片 8" descr="图表, 折线图&#10;&#10;描述已自动生成">
            <a:extLst>
              <a:ext uri="{FF2B5EF4-FFF2-40B4-BE49-F238E27FC236}">
                <a16:creationId xmlns:a16="http://schemas.microsoft.com/office/drawing/2014/main" id="{AAF91113-3C81-8FA6-A419-DB9DA40F0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372" y="2327483"/>
            <a:ext cx="3149628" cy="2421426"/>
          </a:xfrm>
          <a:prstGeom prst="rect">
            <a:avLst/>
          </a:prstGeom>
        </p:spPr>
      </p:pic>
      <p:pic>
        <p:nvPicPr>
          <p:cNvPr id="15" name="图片 14" descr="图表, 折线图&#10;&#10;描述已自动生成">
            <a:extLst>
              <a:ext uri="{FF2B5EF4-FFF2-40B4-BE49-F238E27FC236}">
                <a16:creationId xmlns:a16="http://schemas.microsoft.com/office/drawing/2014/main" id="{84663E01-D647-B542-E077-507E4F3F9B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38528"/>
            <a:ext cx="3115010" cy="2342839"/>
          </a:xfrm>
          <a:prstGeom prst="rect">
            <a:avLst/>
          </a:prstGeom>
        </p:spPr>
      </p:pic>
      <p:pic>
        <p:nvPicPr>
          <p:cNvPr id="16" name="图片 15" descr="图表, 折线图&#10;&#10;描述已自动生成">
            <a:extLst>
              <a:ext uri="{FF2B5EF4-FFF2-40B4-BE49-F238E27FC236}">
                <a16:creationId xmlns:a16="http://schemas.microsoft.com/office/drawing/2014/main" id="{990F5757-7787-C178-6FA6-894145E2AD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7949" y="2366777"/>
            <a:ext cx="3115296" cy="2342838"/>
          </a:xfrm>
          <a:prstGeom prst="rect">
            <a:avLst/>
          </a:prstGeom>
        </p:spPr>
      </p:pic>
      <p:graphicFrame>
        <p:nvGraphicFramePr>
          <p:cNvPr id="17" name="表格 10">
            <a:extLst>
              <a:ext uri="{FF2B5EF4-FFF2-40B4-BE49-F238E27FC236}">
                <a16:creationId xmlns:a16="http://schemas.microsoft.com/office/drawing/2014/main" id="{207B8376-96DD-7604-EDA4-FD2744248B45}"/>
              </a:ext>
            </a:extLst>
          </p:cNvPr>
          <p:cNvGraphicFramePr>
            <a:graphicFrameLocks noGrp="1"/>
          </p:cNvGraphicFramePr>
          <p:nvPr>
            <p:extLst>
              <p:ext uri="{D42A27DB-BD31-4B8C-83A1-F6EECF244321}">
                <p14:modId xmlns:p14="http://schemas.microsoft.com/office/powerpoint/2010/main" val="1236812891"/>
              </p:ext>
            </p:extLst>
          </p:nvPr>
        </p:nvGraphicFramePr>
        <p:xfrm>
          <a:off x="746716" y="5321671"/>
          <a:ext cx="7084160" cy="803272"/>
        </p:xfrm>
        <a:graphic>
          <a:graphicData uri="http://schemas.openxmlformats.org/drawingml/2006/table">
            <a:tbl>
              <a:tblPr firstRow="1" bandRow="1">
                <a:tableStyleId>{5C22544A-7EE6-4342-B048-85BDC9FD1C3A}</a:tableStyleId>
              </a:tblPr>
              <a:tblGrid>
                <a:gridCol w="1771040">
                  <a:extLst>
                    <a:ext uri="{9D8B030D-6E8A-4147-A177-3AD203B41FA5}">
                      <a16:colId xmlns:a16="http://schemas.microsoft.com/office/drawing/2014/main" val="3596551073"/>
                    </a:ext>
                  </a:extLst>
                </a:gridCol>
                <a:gridCol w="1771040">
                  <a:extLst>
                    <a:ext uri="{9D8B030D-6E8A-4147-A177-3AD203B41FA5}">
                      <a16:colId xmlns:a16="http://schemas.microsoft.com/office/drawing/2014/main" val="2813538510"/>
                    </a:ext>
                  </a:extLst>
                </a:gridCol>
                <a:gridCol w="1771040">
                  <a:extLst>
                    <a:ext uri="{9D8B030D-6E8A-4147-A177-3AD203B41FA5}">
                      <a16:colId xmlns:a16="http://schemas.microsoft.com/office/drawing/2014/main" val="632810079"/>
                    </a:ext>
                  </a:extLst>
                </a:gridCol>
                <a:gridCol w="1771040">
                  <a:extLst>
                    <a:ext uri="{9D8B030D-6E8A-4147-A177-3AD203B41FA5}">
                      <a16:colId xmlns:a16="http://schemas.microsoft.com/office/drawing/2014/main" val="3834221468"/>
                    </a:ext>
                  </a:extLst>
                </a:gridCol>
              </a:tblGrid>
              <a:tr h="401636">
                <a:tc>
                  <a:txBody>
                    <a:bodyPr/>
                    <a:lstStyle/>
                    <a:p>
                      <a:r>
                        <a:rPr lang="en-US" altLang="zh-SG" dirty="0">
                          <a:solidFill>
                            <a:schemeClr val="tx1"/>
                          </a:solidFill>
                        </a:rPr>
                        <a:t>Dataset</a:t>
                      </a:r>
                      <a:endParaRPr lang="zh-SG"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dirty="0">
                          <a:solidFill>
                            <a:schemeClr val="tx1"/>
                          </a:solidFill>
                        </a:rPr>
                        <a:t>NTU-</a:t>
                      </a:r>
                      <a:r>
                        <a:rPr lang="en-US" altLang="zh-SG" dirty="0" err="1">
                          <a:solidFill>
                            <a:schemeClr val="tx1"/>
                          </a:solidFill>
                        </a:rPr>
                        <a:t>Eng</a:t>
                      </a:r>
                      <a:endParaRPr lang="zh-SG"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dirty="0">
                          <a:solidFill>
                            <a:schemeClr val="tx1"/>
                          </a:solidFill>
                        </a:rPr>
                        <a:t>NTU-</a:t>
                      </a:r>
                      <a:r>
                        <a:rPr lang="en-US" altLang="zh-SG" dirty="0" err="1">
                          <a:solidFill>
                            <a:schemeClr val="tx1"/>
                          </a:solidFill>
                        </a:rPr>
                        <a:t>Enman</a:t>
                      </a:r>
                      <a:endParaRPr lang="zh-SG"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dirty="0" err="1">
                          <a:solidFill>
                            <a:schemeClr val="tx1"/>
                          </a:solidFill>
                        </a:rPr>
                        <a:t>Libriheavy</a:t>
                      </a:r>
                      <a:endParaRPr lang="zh-SG"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9858173"/>
                  </a:ext>
                </a:extLst>
              </a:tr>
              <a:tr h="401636">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SG" b="1" dirty="0">
                          <a:solidFill>
                            <a:schemeClr val="tx1"/>
                          </a:solidFill>
                        </a:rPr>
                        <a:t>F1 Score</a:t>
                      </a:r>
                      <a:endParaRPr lang="zh-SG"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dirty="0"/>
                        <a:t>69.7</a:t>
                      </a:r>
                      <a:endParaRPr lang="zh-SG"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dirty="0"/>
                        <a:t>44.8</a:t>
                      </a:r>
                      <a:endParaRPr lang="zh-SG"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dirty="0"/>
                        <a:t>64.4</a:t>
                      </a:r>
                      <a:endParaRPr lang="zh-SG"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2245397"/>
                  </a:ext>
                </a:extLst>
              </a:tr>
            </a:tbl>
          </a:graphicData>
        </a:graphic>
      </p:graphicFrame>
      <p:sp>
        <p:nvSpPr>
          <p:cNvPr id="18" name="Content Placeholder 2">
            <a:extLst>
              <a:ext uri="{FF2B5EF4-FFF2-40B4-BE49-F238E27FC236}">
                <a16:creationId xmlns:a16="http://schemas.microsoft.com/office/drawing/2014/main" id="{D342D9DC-A755-D952-7653-A014BEC5DAB9}"/>
              </a:ext>
            </a:extLst>
          </p:cNvPr>
          <p:cNvSpPr txBox="1">
            <a:spLocks/>
          </p:cNvSpPr>
          <p:nvPr/>
        </p:nvSpPr>
        <p:spPr>
          <a:xfrm>
            <a:off x="457200" y="2652257"/>
            <a:ext cx="8229600" cy="347268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SG" altLang="zh-SG" sz="2400" dirty="0">
              <a:solidFill>
                <a:srgbClr val="0D0D0D"/>
              </a:solidFill>
              <a:latin typeface="+mn-lt"/>
            </a:endParaRPr>
          </a:p>
          <a:p>
            <a:pPr marL="0" indent="0">
              <a:buNone/>
            </a:pPr>
            <a:endParaRPr lang="en-SG" altLang="zh-SG" sz="2400" dirty="0">
              <a:solidFill>
                <a:srgbClr val="0D0D0D"/>
              </a:solidFill>
              <a:latin typeface="+mn-lt"/>
            </a:endParaRPr>
          </a:p>
          <a:p>
            <a:pPr marL="0" indent="0">
              <a:buNone/>
            </a:pPr>
            <a:endParaRPr lang="en-SG" altLang="zh-SG" sz="2400" dirty="0">
              <a:solidFill>
                <a:srgbClr val="0D0D0D"/>
              </a:solidFill>
              <a:latin typeface="+mn-lt"/>
            </a:endParaRPr>
          </a:p>
          <a:p>
            <a:pPr marL="0" indent="0">
              <a:buNone/>
            </a:pPr>
            <a:endParaRPr lang="en-SG" altLang="zh-SG" sz="2400" dirty="0">
              <a:solidFill>
                <a:srgbClr val="0D0D0D"/>
              </a:solidFill>
              <a:latin typeface="+mn-lt"/>
            </a:endParaRPr>
          </a:p>
          <a:p>
            <a:pPr marL="0" indent="0">
              <a:buNone/>
            </a:pPr>
            <a:endParaRPr lang="en-SG" altLang="zh-SG" sz="2400" dirty="0">
              <a:solidFill>
                <a:srgbClr val="0D0D0D"/>
              </a:solidFill>
              <a:latin typeface="+mn-lt"/>
            </a:endParaRPr>
          </a:p>
          <a:p>
            <a:r>
              <a:rPr lang="en-SG" altLang="zh-SG" sz="2400" dirty="0">
                <a:solidFill>
                  <a:srgbClr val="0D0D0D"/>
                </a:solidFill>
                <a:latin typeface="+mn-lt"/>
              </a:rPr>
              <a:t>Model Checkpoint Ensemble:</a:t>
            </a:r>
          </a:p>
          <a:p>
            <a:pPr marL="0" indent="0">
              <a:buNone/>
            </a:pPr>
            <a:endParaRPr lang="en-SG" altLang="zh-SG" sz="1800" dirty="0">
              <a:solidFill>
                <a:srgbClr val="0D0D0D"/>
              </a:solidFill>
              <a:latin typeface="Söhne"/>
            </a:endParaRPr>
          </a:p>
          <a:p>
            <a:endParaRPr lang="en-SG" altLang="zh-SG" sz="1800" dirty="0">
              <a:solidFill>
                <a:srgbClr val="0D0D0D"/>
              </a:solidFill>
              <a:latin typeface="Söhne"/>
            </a:endParaRPr>
          </a:p>
          <a:p>
            <a:endParaRPr lang="en-SG" altLang="zh-SG" sz="2000" dirty="0">
              <a:solidFill>
                <a:srgbClr val="0D0D0D"/>
              </a:solidFill>
              <a:latin typeface="+mn-lt"/>
            </a:endParaRPr>
          </a:p>
          <a:p>
            <a:endParaRPr lang="en-US" altLang="zh-SG" sz="2400" dirty="0">
              <a:solidFill>
                <a:srgbClr val="0D0D0D"/>
              </a:solidFill>
              <a:latin typeface="+mn-lt"/>
            </a:endParaRPr>
          </a:p>
        </p:txBody>
      </p:sp>
    </p:spTree>
    <p:extLst>
      <p:ext uri="{BB962C8B-B14F-4D97-AF65-F5344CB8AC3E}">
        <p14:creationId xmlns:p14="http://schemas.microsoft.com/office/powerpoint/2010/main" val="2456809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6868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3.5 Experiment 1 – Baseline Models</a:t>
            </a: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Base Llama-2 13B</a:t>
            </a: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41" name="矩形 40">
            <a:extLst>
              <a:ext uri="{FF2B5EF4-FFF2-40B4-BE49-F238E27FC236}">
                <a16:creationId xmlns:a16="http://schemas.microsoft.com/office/drawing/2014/main" id="{B6CC51ED-4E4A-D9F1-60E9-063BAE855658}"/>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42" name="直线箭头连接符 41">
            <a:extLst>
              <a:ext uri="{FF2B5EF4-FFF2-40B4-BE49-F238E27FC236}">
                <a16:creationId xmlns:a16="http://schemas.microsoft.com/office/drawing/2014/main" id="{2074C192-BC77-0E91-9107-135B0EB07CB3}"/>
              </a:ext>
            </a:extLst>
          </p:cNvPr>
          <p:cNvCxnSpPr>
            <a:cxnSpLocks/>
            <a:stCxn id="41"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5AE8F4B-59E7-B0B2-2A10-AFCEBF86F7E1}"/>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44" name="直线箭头连接符 43">
            <a:extLst>
              <a:ext uri="{FF2B5EF4-FFF2-40B4-BE49-F238E27FC236}">
                <a16:creationId xmlns:a16="http://schemas.microsoft.com/office/drawing/2014/main" id="{6429F583-D7CD-D7FC-2F9F-3B1AB52523B5}"/>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D7BB7976-933B-B603-07FA-F8BC3A3F1CD1}"/>
              </a:ext>
            </a:extLst>
          </p:cNvPr>
          <p:cNvSpPr/>
          <p:nvPr/>
        </p:nvSpPr>
        <p:spPr>
          <a:xfrm>
            <a:off x="4924930" y="331563"/>
            <a:ext cx="1716503" cy="46522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Experiment</a:t>
            </a:r>
            <a:endParaRPr kumimoji="1" lang="zh-SG" altLang="en-US" dirty="0"/>
          </a:p>
        </p:txBody>
      </p:sp>
      <p:cxnSp>
        <p:nvCxnSpPr>
          <p:cNvPr id="46" name="直线箭头连接符 45">
            <a:extLst>
              <a:ext uri="{FF2B5EF4-FFF2-40B4-BE49-F238E27FC236}">
                <a16:creationId xmlns:a16="http://schemas.microsoft.com/office/drawing/2014/main" id="{FFBB8A78-2A9C-8E21-64A5-BCDB886A58FD}"/>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7BE3CE70-7B79-3015-189E-18A06900274E}"/>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7" name="Slide Number Placeholder 3">
            <a:extLst>
              <a:ext uri="{FF2B5EF4-FFF2-40B4-BE49-F238E27FC236}">
                <a16:creationId xmlns:a16="http://schemas.microsoft.com/office/drawing/2014/main" id="{D477B36D-0C1B-4FC7-964C-3572BDC0F28B}"/>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27</a:t>
            </a:fld>
            <a:endParaRPr lang="en-US"/>
          </a:p>
        </p:txBody>
      </p:sp>
      <p:pic>
        <p:nvPicPr>
          <p:cNvPr id="4" name="图片 3" descr="表格&#10;&#10;描述已自动生成">
            <a:extLst>
              <a:ext uri="{FF2B5EF4-FFF2-40B4-BE49-F238E27FC236}">
                <a16:creationId xmlns:a16="http://schemas.microsoft.com/office/drawing/2014/main" id="{80CEE4B2-B6EB-E55C-5000-029B5709AF23}"/>
              </a:ext>
            </a:extLst>
          </p:cNvPr>
          <p:cNvPicPr>
            <a:picLocks noChangeAspect="1"/>
          </p:cNvPicPr>
          <p:nvPr/>
        </p:nvPicPr>
        <p:blipFill rotWithShape="1">
          <a:blip r:embed="rId3">
            <a:extLst>
              <a:ext uri="{28A0092B-C50C-407E-A947-70E740481C1C}">
                <a14:useLocalDpi xmlns:a14="http://schemas.microsoft.com/office/drawing/2010/main" val="0"/>
              </a:ext>
            </a:extLst>
          </a:blip>
          <a:srcRect l="6040" r="22484" b="13445"/>
          <a:stretch/>
        </p:blipFill>
        <p:spPr>
          <a:xfrm>
            <a:off x="288759" y="2693048"/>
            <a:ext cx="3930133" cy="2013525"/>
          </a:xfrm>
          <a:prstGeom prst="rect">
            <a:avLst/>
          </a:prstGeom>
        </p:spPr>
      </p:pic>
      <p:pic>
        <p:nvPicPr>
          <p:cNvPr id="6" name="图片 5" descr="表格&#10;&#10;描述已自动生成">
            <a:extLst>
              <a:ext uri="{FF2B5EF4-FFF2-40B4-BE49-F238E27FC236}">
                <a16:creationId xmlns:a16="http://schemas.microsoft.com/office/drawing/2014/main" id="{853E41AE-7A22-7BD8-D6C7-B402C2C27F32}"/>
              </a:ext>
            </a:extLst>
          </p:cNvPr>
          <p:cNvPicPr>
            <a:picLocks noChangeAspect="1"/>
          </p:cNvPicPr>
          <p:nvPr/>
        </p:nvPicPr>
        <p:blipFill rotWithShape="1">
          <a:blip r:embed="rId4">
            <a:extLst>
              <a:ext uri="{28A0092B-C50C-407E-A947-70E740481C1C}">
                <a14:useLocalDpi xmlns:a14="http://schemas.microsoft.com/office/drawing/2010/main" val="0"/>
              </a:ext>
            </a:extLst>
          </a:blip>
          <a:srcRect r="19129" b="10448"/>
          <a:stretch/>
        </p:blipFill>
        <p:spPr>
          <a:xfrm>
            <a:off x="4355250" y="2693048"/>
            <a:ext cx="4195192" cy="2077593"/>
          </a:xfrm>
          <a:prstGeom prst="rect">
            <a:avLst/>
          </a:prstGeom>
        </p:spPr>
      </p:pic>
      <p:sp>
        <p:nvSpPr>
          <p:cNvPr id="8" name="文本框 7">
            <a:extLst>
              <a:ext uri="{FF2B5EF4-FFF2-40B4-BE49-F238E27FC236}">
                <a16:creationId xmlns:a16="http://schemas.microsoft.com/office/drawing/2014/main" id="{4115682A-5403-20A8-4845-FF3E36B61245}"/>
              </a:ext>
            </a:extLst>
          </p:cNvPr>
          <p:cNvSpPr txBox="1"/>
          <p:nvPr/>
        </p:nvSpPr>
        <p:spPr>
          <a:xfrm>
            <a:off x="124416" y="4771866"/>
            <a:ext cx="4447584" cy="369332"/>
          </a:xfrm>
          <a:prstGeom prst="rect">
            <a:avLst/>
          </a:prstGeom>
          <a:noFill/>
        </p:spPr>
        <p:txBody>
          <a:bodyPr wrap="square" rtlCol="0">
            <a:spAutoFit/>
          </a:bodyPr>
          <a:lstStyle/>
          <a:p>
            <a:r>
              <a:rPr kumimoji="1" lang="en-US" altLang="zh-SG" dirty="0"/>
              <a:t>Base Llama-2 w/o output postprocessing </a:t>
            </a:r>
            <a:endParaRPr kumimoji="1" lang="zh-SG" altLang="en-US" dirty="0"/>
          </a:p>
        </p:txBody>
      </p:sp>
      <p:sp>
        <p:nvSpPr>
          <p:cNvPr id="10" name="文本框 9">
            <a:extLst>
              <a:ext uri="{FF2B5EF4-FFF2-40B4-BE49-F238E27FC236}">
                <a16:creationId xmlns:a16="http://schemas.microsoft.com/office/drawing/2014/main" id="{55BBDB85-234A-C2F3-650D-ED13BAF18C28}"/>
              </a:ext>
            </a:extLst>
          </p:cNvPr>
          <p:cNvSpPr txBox="1"/>
          <p:nvPr/>
        </p:nvSpPr>
        <p:spPr>
          <a:xfrm>
            <a:off x="4487871" y="4766545"/>
            <a:ext cx="4447584" cy="369332"/>
          </a:xfrm>
          <a:prstGeom prst="rect">
            <a:avLst/>
          </a:prstGeom>
          <a:noFill/>
        </p:spPr>
        <p:txBody>
          <a:bodyPr wrap="square" rtlCol="0">
            <a:spAutoFit/>
          </a:bodyPr>
          <a:lstStyle/>
          <a:p>
            <a:r>
              <a:rPr kumimoji="1" lang="en-US" altLang="zh-SG" dirty="0"/>
              <a:t>Base Llama-2 with output postprocessing </a:t>
            </a:r>
            <a:endParaRPr kumimoji="1" lang="zh-SG" altLang="en-US" dirty="0"/>
          </a:p>
        </p:txBody>
      </p:sp>
      <p:sp>
        <p:nvSpPr>
          <p:cNvPr id="11" name="矩形 10">
            <a:extLst>
              <a:ext uri="{FF2B5EF4-FFF2-40B4-BE49-F238E27FC236}">
                <a16:creationId xmlns:a16="http://schemas.microsoft.com/office/drawing/2014/main" id="{728ACFD1-D57B-D47C-8831-A8F0FCC081F4}"/>
              </a:ext>
            </a:extLst>
          </p:cNvPr>
          <p:cNvSpPr/>
          <p:nvPr/>
        </p:nvSpPr>
        <p:spPr>
          <a:xfrm>
            <a:off x="1704100" y="4305416"/>
            <a:ext cx="457389" cy="401157"/>
          </a:xfrm>
          <a:prstGeom prst="rect">
            <a:avLst/>
          </a:prstGeom>
          <a:solidFill>
            <a:schemeClr val="bg2">
              <a:alpha val="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SG" altLang="en-US" dirty="0">
              <a:solidFill>
                <a:schemeClr val="tx1"/>
              </a:solidFill>
            </a:endParaRPr>
          </a:p>
        </p:txBody>
      </p:sp>
      <p:sp>
        <p:nvSpPr>
          <p:cNvPr id="12" name="矩形 11">
            <a:extLst>
              <a:ext uri="{FF2B5EF4-FFF2-40B4-BE49-F238E27FC236}">
                <a16:creationId xmlns:a16="http://schemas.microsoft.com/office/drawing/2014/main" id="{63B74C18-1809-588D-E9F4-C72EC193F485}"/>
              </a:ext>
            </a:extLst>
          </p:cNvPr>
          <p:cNvSpPr/>
          <p:nvPr/>
        </p:nvSpPr>
        <p:spPr>
          <a:xfrm>
            <a:off x="5935027" y="4300373"/>
            <a:ext cx="457389" cy="401157"/>
          </a:xfrm>
          <a:prstGeom prst="rect">
            <a:avLst/>
          </a:prstGeom>
          <a:solidFill>
            <a:schemeClr val="bg2">
              <a:alpha val="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SG" altLang="en-US" dirty="0">
              <a:solidFill>
                <a:schemeClr val="tx1"/>
              </a:solidFill>
            </a:endParaRPr>
          </a:p>
        </p:txBody>
      </p:sp>
      <p:sp>
        <p:nvSpPr>
          <p:cNvPr id="13" name="矩形 12">
            <a:extLst>
              <a:ext uri="{FF2B5EF4-FFF2-40B4-BE49-F238E27FC236}">
                <a16:creationId xmlns:a16="http://schemas.microsoft.com/office/drawing/2014/main" id="{3188F503-1257-E51C-27AC-3B33EE35F550}"/>
              </a:ext>
            </a:extLst>
          </p:cNvPr>
          <p:cNvSpPr/>
          <p:nvPr/>
        </p:nvSpPr>
        <p:spPr>
          <a:xfrm>
            <a:off x="3600988" y="4058653"/>
            <a:ext cx="457389" cy="241720"/>
          </a:xfrm>
          <a:prstGeom prst="rect">
            <a:avLst/>
          </a:prstGeom>
          <a:solidFill>
            <a:schemeClr val="bg2">
              <a:alpha val="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SG" altLang="en-US" dirty="0">
              <a:solidFill>
                <a:schemeClr val="tx1"/>
              </a:solidFill>
            </a:endParaRPr>
          </a:p>
        </p:txBody>
      </p:sp>
      <p:sp>
        <p:nvSpPr>
          <p:cNvPr id="14" name="矩形 13">
            <a:extLst>
              <a:ext uri="{FF2B5EF4-FFF2-40B4-BE49-F238E27FC236}">
                <a16:creationId xmlns:a16="http://schemas.microsoft.com/office/drawing/2014/main" id="{ADE92AA2-41CE-01F1-AAE7-639FB2333EE3}"/>
              </a:ext>
            </a:extLst>
          </p:cNvPr>
          <p:cNvSpPr/>
          <p:nvPr/>
        </p:nvSpPr>
        <p:spPr>
          <a:xfrm>
            <a:off x="7888247" y="4058653"/>
            <a:ext cx="457389" cy="241720"/>
          </a:xfrm>
          <a:prstGeom prst="rect">
            <a:avLst/>
          </a:prstGeom>
          <a:solidFill>
            <a:schemeClr val="bg2">
              <a:alpha val="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SG" altLang="en-US" dirty="0">
              <a:solidFill>
                <a:schemeClr val="tx1"/>
              </a:solidFill>
            </a:endParaRPr>
          </a:p>
        </p:txBody>
      </p:sp>
    </p:spTree>
    <p:extLst>
      <p:ext uri="{BB962C8B-B14F-4D97-AF65-F5344CB8AC3E}">
        <p14:creationId xmlns:p14="http://schemas.microsoft.com/office/powerpoint/2010/main" val="4078926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686800" cy="835747"/>
          </a:xfrm>
        </p:spPr>
        <p:txBody>
          <a:bodyPr>
            <a:normAutofit fontScale="90000"/>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3.6 Experiment 2 – Prompt Engineering</a:t>
            </a: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3 Prompts for Llama-2</a:t>
            </a: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41" name="矩形 40">
            <a:extLst>
              <a:ext uri="{FF2B5EF4-FFF2-40B4-BE49-F238E27FC236}">
                <a16:creationId xmlns:a16="http://schemas.microsoft.com/office/drawing/2014/main" id="{B6CC51ED-4E4A-D9F1-60E9-063BAE855658}"/>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42" name="直线箭头连接符 41">
            <a:extLst>
              <a:ext uri="{FF2B5EF4-FFF2-40B4-BE49-F238E27FC236}">
                <a16:creationId xmlns:a16="http://schemas.microsoft.com/office/drawing/2014/main" id="{2074C192-BC77-0E91-9107-135B0EB07CB3}"/>
              </a:ext>
            </a:extLst>
          </p:cNvPr>
          <p:cNvCxnSpPr>
            <a:cxnSpLocks/>
            <a:stCxn id="41"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5AE8F4B-59E7-B0B2-2A10-AFCEBF86F7E1}"/>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44" name="直线箭头连接符 43">
            <a:extLst>
              <a:ext uri="{FF2B5EF4-FFF2-40B4-BE49-F238E27FC236}">
                <a16:creationId xmlns:a16="http://schemas.microsoft.com/office/drawing/2014/main" id="{6429F583-D7CD-D7FC-2F9F-3B1AB52523B5}"/>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D7BB7976-933B-B603-07FA-F8BC3A3F1CD1}"/>
              </a:ext>
            </a:extLst>
          </p:cNvPr>
          <p:cNvSpPr/>
          <p:nvPr/>
        </p:nvSpPr>
        <p:spPr>
          <a:xfrm>
            <a:off x="4924930" y="331563"/>
            <a:ext cx="1716503" cy="46522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Experiment</a:t>
            </a:r>
            <a:endParaRPr kumimoji="1" lang="zh-SG" altLang="en-US" dirty="0"/>
          </a:p>
        </p:txBody>
      </p:sp>
      <p:cxnSp>
        <p:nvCxnSpPr>
          <p:cNvPr id="46" name="直线箭头连接符 45">
            <a:extLst>
              <a:ext uri="{FF2B5EF4-FFF2-40B4-BE49-F238E27FC236}">
                <a16:creationId xmlns:a16="http://schemas.microsoft.com/office/drawing/2014/main" id="{FFBB8A78-2A9C-8E21-64A5-BCDB886A58FD}"/>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7BE3CE70-7B79-3015-189E-18A06900274E}"/>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7" name="Slide Number Placeholder 3">
            <a:extLst>
              <a:ext uri="{FF2B5EF4-FFF2-40B4-BE49-F238E27FC236}">
                <a16:creationId xmlns:a16="http://schemas.microsoft.com/office/drawing/2014/main" id="{D477B36D-0C1B-4FC7-964C-3572BDC0F28B}"/>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28</a:t>
            </a:fld>
            <a:endParaRPr lang="en-US"/>
          </a:p>
        </p:txBody>
      </p:sp>
      <p:sp>
        <p:nvSpPr>
          <p:cNvPr id="21" name="Content Placeholder 2">
            <a:extLst>
              <a:ext uri="{FF2B5EF4-FFF2-40B4-BE49-F238E27FC236}">
                <a16:creationId xmlns:a16="http://schemas.microsoft.com/office/drawing/2014/main" id="{83342869-5D5B-5650-E809-64335D9C8F2D}"/>
              </a:ext>
            </a:extLst>
          </p:cNvPr>
          <p:cNvSpPr txBox="1">
            <a:spLocks/>
          </p:cNvSpPr>
          <p:nvPr/>
        </p:nvSpPr>
        <p:spPr>
          <a:xfrm>
            <a:off x="457200" y="2463802"/>
            <a:ext cx="8229600"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altLang="zh-SG" sz="2400" dirty="0">
                <a:solidFill>
                  <a:srgbClr val="0D0D0D"/>
                </a:solidFill>
                <a:latin typeface="+mn-lt"/>
              </a:rPr>
              <a:t>Prompt 1: </a:t>
            </a:r>
            <a:r>
              <a:rPr lang="en-SG" altLang="zh-SG" sz="1800" i="1" dirty="0">
                <a:solidFill>
                  <a:srgbClr val="0D0D0D"/>
                </a:solidFill>
                <a:latin typeface="+mn-lt"/>
              </a:rPr>
              <a:t>Restore punctuations for the sentences:</a:t>
            </a:r>
          </a:p>
          <a:p>
            <a:r>
              <a:rPr lang="en-SG" altLang="zh-SG" sz="2400" dirty="0">
                <a:solidFill>
                  <a:srgbClr val="0D0D0D"/>
                </a:solidFill>
                <a:latin typeface="+mn-lt"/>
              </a:rPr>
              <a:t>Prompt 2: </a:t>
            </a:r>
            <a:r>
              <a:rPr lang="en-SG" altLang="zh-SG" sz="1800" i="1" dirty="0">
                <a:solidFill>
                  <a:srgbClr val="0D0D0D"/>
                </a:solidFill>
                <a:latin typeface="+mn-lt"/>
              </a:rPr>
              <a:t>Restore punctuations for the sentences without changing any words: </a:t>
            </a:r>
            <a:endParaRPr lang="en-SG" altLang="zh-SG" sz="1800" dirty="0">
              <a:solidFill>
                <a:srgbClr val="0D0D0D"/>
              </a:solidFill>
              <a:latin typeface="+mn-lt"/>
            </a:endParaRPr>
          </a:p>
          <a:p>
            <a:r>
              <a:rPr lang="en-SG" altLang="zh-SG" sz="2400" dirty="0">
                <a:solidFill>
                  <a:srgbClr val="0D0D0D"/>
                </a:solidFill>
                <a:latin typeface="+mn-lt"/>
              </a:rPr>
              <a:t>Prompt 3: </a:t>
            </a:r>
            <a:r>
              <a:rPr lang="en-SG" altLang="zh-SG" sz="1800" i="1" dirty="0">
                <a:effectLst/>
                <a:latin typeface="+mn-lt"/>
              </a:rPr>
              <a:t>As a master of English grammar and punctuation, your task is to meticulously insert missing punctuation marks into the following text without changing any words or adding new content. Ensure the text’s original meaning and integrity are preserved, focusing solely on restoring punctuation where needed. </a:t>
            </a:r>
            <a:endParaRPr lang="en-SG" altLang="zh-SG" sz="1400" i="1" dirty="0">
              <a:latin typeface="+mn-lt"/>
            </a:endParaRPr>
          </a:p>
          <a:p>
            <a:pPr marL="0" indent="0">
              <a:buNone/>
            </a:pPr>
            <a:r>
              <a:rPr lang="en-SG" altLang="zh-SG" sz="1800" i="1" dirty="0">
                <a:effectLst/>
                <a:latin typeface="+mn-lt"/>
              </a:rPr>
              <a:t>	&lt;Example 1&gt;</a:t>
            </a:r>
            <a:br>
              <a:rPr lang="en-SG" altLang="zh-SG" sz="1800" i="1" dirty="0">
                <a:effectLst/>
                <a:latin typeface="+mn-lt"/>
              </a:rPr>
            </a:br>
            <a:r>
              <a:rPr lang="en-SG" altLang="zh-SG" sz="1800" i="1" dirty="0">
                <a:effectLst/>
                <a:latin typeface="+mn-lt"/>
              </a:rPr>
              <a:t>	&lt;Example 2&gt;</a:t>
            </a:r>
            <a:endParaRPr lang="en-SG" altLang="zh-SG" sz="1400" i="1" dirty="0">
              <a:latin typeface="+mn-lt"/>
            </a:endParaRPr>
          </a:p>
          <a:p>
            <a:pPr marL="0" indent="0">
              <a:buNone/>
            </a:pPr>
            <a:r>
              <a:rPr lang="en-SG" altLang="zh-SG" sz="1800" i="1" dirty="0">
                <a:effectLst/>
                <a:latin typeface="+mn-lt"/>
              </a:rPr>
              <a:t>	Using the examples above, proceed to restore capitalization and insert the 	necessary punctuation marks into the text below: </a:t>
            </a:r>
            <a:endParaRPr lang="en-SG" altLang="zh-SG" sz="1400" i="1" dirty="0">
              <a:latin typeface="+mn-lt"/>
            </a:endParaRPr>
          </a:p>
          <a:p>
            <a:endParaRPr lang="en-SG" altLang="zh-SG" sz="2400" dirty="0">
              <a:solidFill>
                <a:srgbClr val="0D0D0D"/>
              </a:solidFill>
              <a:latin typeface="+mn-lt"/>
            </a:endParaRPr>
          </a:p>
          <a:p>
            <a:endParaRPr lang="en-SG" altLang="zh-SG" sz="1800" dirty="0">
              <a:solidFill>
                <a:srgbClr val="0D0D0D"/>
              </a:solidFill>
              <a:latin typeface="Söhne"/>
            </a:endParaRPr>
          </a:p>
          <a:p>
            <a:endParaRPr lang="en-SG" altLang="zh-SG" sz="1800" dirty="0">
              <a:solidFill>
                <a:srgbClr val="0D0D0D"/>
              </a:solidFill>
              <a:latin typeface="Söhne"/>
            </a:endParaRPr>
          </a:p>
          <a:p>
            <a:endParaRPr lang="en-SG" altLang="zh-SG" sz="2000" dirty="0">
              <a:solidFill>
                <a:srgbClr val="0D0D0D"/>
              </a:solidFill>
              <a:latin typeface="+mn-lt"/>
            </a:endParaRPr>
          </a:p>
          <a:p>
            <a:endParaRPr lang="en-US" altLang="zh-SG" sz="2400" dirty="0">
              <a:solidFill>
                <a:srgbClr val="0D0D0D"/>
              </a:solidFill>
              <a:latin typeface="+mn-lt"/>
            </a:endParaRPr>
          </a:p>
        </p:txBody>
      </p:sp>
    </p:spTree>
    <p:extLst>
      <p:ext uri="{BB962C8B-B14F-4D97-AF65-F5344CB8AC3E}">
        <p14:creationId xmlns:p14="http://schemas.microsoft.com/office/powerpoint/2010/main" val="4214545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686800" cy="835747"/>
          </a:xfrm>
        </p:spPr>
        <p:txBody>
          <a:bodyPr>
            <a:normAutofit fontScale="90000"/>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3.6 Experiment 2 – Prompt Engineering</a:t>
            </a: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Results Comparison</a:t>
            </a: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41" name="矩形 40">
            <a:extLst>
              <a:ext uri="{FF2B5EF4-FFF2-40B4-BE49-F238E27FC236}">
                <a16:creationId xmlns:a16="http://schemas.microsoft.com/office/drawing/2014/main" id="{B6CC51ED-4E4A-D9F1-60E9-063BAE855658}"/>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42" name="直线箭头连接符 41">
            <a:extLst>
              <a:ext uri="{FF2B5EF4-FFF2-40B4-BE49-F238E27FC236}">
                <a16:creationId xmlns:a16="http://schemas.microsoft.com/office/drawing/2014/main" id="{2074C192-BC77-0E91-9107-135B0EB07CB3}"/>
              </a:ext>
            </a:extLst>
          </p:cNvPr>
          <p:cNvCxnSpPr>
            <a:cxnSpLocks/>
            <a:stCxn id="41"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5AE8F4B-59E7-B0B2-2A10-AFCEBF86F7E1}"/>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44" name="直线箭头连接符 43">
            <a:extLst>
              <a:ext uri="{FF2B5EF4-FFF2-40B4-BE49-F238E27FC236}">
                <a16:creationId xmlns:a16="http://schemas.microsoft.com/office/drawing/2014/main" id="{6429F583-D7CD-D7FC-2F9F-3B1AB52523B5}"/>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D7BB7976-933B-B603-07FA-F8BC3A3F1CD1}"/>
              </a:ext>
            </a:extLst>
          </p:cNvPr>
          <p:cNvSpPr/>
          <p:nvPr/>
        </p:nvSpPr>
        <p:spPr>
          <a:xfrm>
            <a:off x="4924930" y="331563"/>
            <a:ext cx="1716503" cy="46522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Experiment</a:t>
            </a:r>
            <a:endParaRPr kumimoji="1" lang="zh-SG" altLang="en-US" dirty="0"/>
          </a:p>
        </p:txBody>
      </p:sp>
      <p:cxnSp>
        <p:nvCxnSpPr>
          <p:cNvPr id="46" name="直线箭头连接符 45">
            <a:extLst>
              <a:ext uri="{FF2B5EF4-FFF2-40B4-BE49-F238E27FC236}">
                <a16:creationId xmlns:a16="http://schemas.microsoft.com/office/drawing/2014/main" id="{FFBB8A78-2A9C-8E21-64A5-BCDB886A58FD}"/>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7BE3CE70-7B79-3015-189E-18A06900274E}"/>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7" name="Slide Number Placeholder 3">
            <a:extLst>
              <a:ext uri="{FF2B5EF4-FFF2-40B4-BE49-F238E27FC236}">
                <a16:creationId xmlns:a16="http://schemas.microsoft.com/office/drawing/2014/main" id="{D477B36D-0C1B-4FC7-964C-3572BDC0F28B}"/>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29</a:t>
            </a:fld>
            <a:endParaRPr lang="en-US"/>
          </a:p>
        </p:txBody>
      </p:sp>
      <p:pic>
        <p:nvPicPr>
          <p:cNvPr id="9" name="图片 8" descr="表格&#10;&#10;描述已自动生成">
            <a:extLst>
              <a:ext uri="{FF2B5EF4-FFF2-40B4-BE49-F238E27FC236}">
                <a16:creationId xmlns:a16="http://schemas.microsoft.com/office/drawing/2014/main" id="{5A8223D7-F3A3-85AB-19BB-0D67927C6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300551"/>
            <a:ext cx="7174832" cy="1482731"/>
          </a:xfrm>
          <a:prstGeom prst="rect">
            <a:avLst/>
          </a:prstGeom>
        </p:spPr>
      </p:pic>
      <p:pic>
        <p:nvPicPr>
          <p:cNvPr id="15" name="图片 14" descr="表格&#10;&#10;描述已自动生成">
            <a:extLst>
              <a:ext uri="{FF2B5EF4-FFF2-40B4-BE49-F238E27FC236}">
                <a16:creationId xmlns:a16="http://schemas.microsoft.com/office/drawing/2014/main" id="{F9155EC6-406A-AB74-FA27-2528F8A12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4193096"/>
            <a:ext cx="6950242" cy="1660467"/>
          </a:xfrm>
          <a:prstGeom prst="rect">
            <a:avLst/>
          </a:prstGeom>
        </p:spPr>
      </p:pic>
      <p:sp>
        <p:nvSpPr>
          <p:cNvPr id="16" name="文本框 15">
            <a:extLst>
              <a:ext uri="{FF2B5EF4-FFF2-40B4-BE49-F238E27FC236}">
                <a16:creationId xmlns:a16="http://schemas.microsoft.com/office/drawing/2014/main" id="{ABC58220-896D-58D2-1D12-00320484D299}"/>
              </a:ext>
            </a:extLst>
          </p:cNvPr>
          <p:cNvSpPr txBox="1"/>
          <p:nvPr/>
        </p:nvSpPr>
        <p:spPr>
          <a:xfrm>
            <a:off x="1074824" y="3721688"/>
            <a:ext cx="6673516" cy="369332"/>
          </a:xfrm>
          <a:prstGeom prst="rect">
            <a:avLst/>
          </a:prstGeom>
          <a:noFill/>
        </p:spPr>
        <p:txBody>
          <a:bodyPr wrap="square" rtlCol="0">
            <a:spAutoFit/>
          </a:bodyPr>
          <a:lstStyle/>
          <a:p>
            <a:r>
              <a:rPr kumimoji="1" lang="en-SG" altLang="zh-SG" dirty="0"/>
              <a:t>F1 Scores of </a:t>
            </a:r>
            <a:r>
              <a:rPr kumimoji="1" lang="en-SG" altLang="zh-SG" dirty="0" err="1"/>
              <a:t>fintuned</a:t>
            </a:r>
            <a:r>
              <a:rPr kumimoji="1" lang="en-SG" altLang="zh-SG" dirty="0"/>
              <a:t> Llama-2 models with 3 different prompts </a:t>
            </a:r>
          </a:p>
        </p:txBody>
      </p:sp>
      <p:sp>
        <p:nvSpPr>
          <p:cNvPr id="17" name="文本框 16">
            <a:extLst>
              <a:ext uri="{FF2B5EF4-FFF2-40B4-BE49-F238E27FC236}">
                <a16:creationId xmlns:a16="http://schemas.microsoft.com/office/drawing/2014/main" id="{9B2EA77C-5E8E-D01D-2F6A-E79E398D6221}"/>
              </a:ext>
            </a:extLst>
          </p:cNvPr>
          <p:cNvSpPr txBox="1"/>
          <p:nvPr/>
        </p:nvSpPr>
        <p:spPr>
          <a:xfrm>
            <a:off x="998621" y="5955639"/>
            <a:ext cx="6697579" cy="646331"/>
          </a:xfrm>
          <a:prstGeom prst="rect">
            <a:avLst/>
          </a:prstGeom>
          <a:noFill/>
        </p:spPr>
        <p:txBody>
          <a:bodyPr wrap="square" rtlCol="0">
            <a:spAutoFit/>
          </a:bodyPr>
          <a:lstStyle/>
          <a:p>
            <a:r>
              <a:rPr kumimoji="1" lang="en-SG" altLang="zh-SG" dirty="0"/>
              <a:t>Error rates of finetuned Llama-2 models with 3 different prompts </a:t>
            </a:r>
          </a:p>
          <a:p>
            <a:endParaRPr kumimoji="1" lang="zh-SG" altLang="en-US" dirty="0"/>
          </a:p>
        </p:txBody>
      </p:sp>
      <p:sp>
        <p:nvSpPr>
          <p:cNvPr id="18" name="矩形 17">
            <a:extLst>
              <a:ext uri="{FF2B5EF4-FFF2-40B4-BE49-F238E27FC236}">
                <a16:creationId xmlns:a16="http://schemas.microsoft.com/office/drawing/2014/main" id="{05BB5E76-CE41-C0E4-6841-6A2E0022765C}"/>
              </a:ext>
            </a:extLst>
          </p:cNvPr>
          <p:cNvSpPr/>
          <p:nvPr/>
        </p:nvSpPr>
        <p:spPr>
          <a:xfrm>
            <a:off x="7033121" y="3321665"/>
            <a:ext cx="457389" cy="241720"/>
          </a:xfrm>
          <a:prstGeom prst="rect">
            <a:avLst/>
          </a:prstGeom>
          <a:solidFill>
            <a:schemeClr val="bg2">
              <a:alpha val="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SG" altLang="en-US" dirty="0">
              <a:solidFill>
                <a:schemeClr val="tx1"/>
              </a:solidFill>
            </a:endParaRPr>
          </a:p>
        </p:txBody>
      </p:sp>
      <p:sp>
        <p:nvSpPr>
          <p:cNvPr id="19" name="矩形 18">
            <a:extLst>
              <a:ext uri="{FF2B5EF4-FFF2-40B4-BE49-F238E27FC236}">
                <a16:creationId xmlns:a16="http://schemas.microsoft.com/office/drawing/2014/main" id="{81BC2B09-F853-B9F1-89CC-6CA8F4FA11DB}"/>
              </a:ext>
            </a:extLst>
          </p:cNvPr>
          <p:cNvSpPr/>
          <p:nvPr/>
        </p:nvSpPr>
        <p:spPr>
          <a:xfrm>
            <a:off x="3776825" y="4739811"/>
            <a:ext cx="452276" cy="913517"/>
          </a:xfrm>
          <a:prstGeom prst="rect">
            <a:avLst/>
          </a:prstGeom>
          <a:solidFill>
            <a:schemeClr val="bg2">
              <a:alpha val="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SG" altLang="en-US" dirty="0">
              <a:solidFill>
                <a:schemeClr val="tx1"/>
              </a:solidFill>
            </a:endParaRPr>
          </a:p>
        </p:txBody>
      </p:sp>
      <p:sp>
        <p:nvSpPr>
          <p:cNvPr id="20" name="矩形 19">
            <a:extLst>
              <a:ext uri="{FF2B5EF4-FFF2-40B4-BE49-F238E27FC236}">
                <a16:creationId xmlns:a16="http://schemas.microsoft.com/office/drawing/2014/main" id="{7F42871E-3122-0BD4-B7B3-CB6B70C31F7C}"/>
              </a:ext>
            </a:extLst>
          </p:cNvPr>
          <p:cNvSpPr/>
          <p:nvPr/>
        </p:nvSpPr>
        <p:spPr>
          <a:xfrm>
            <a:off x="689622" y="3321665"/>
            <a:ext cx="963868" cy="241720"/>
          </a:xfrm>
          <a:prstGeom prst="rect">
            <a:avLst/>
          </a:prstGeom>
          <a:solidFill>
            <a:schemeClr val="bg2">
              <a:alpha val="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SG" altLang="en-US" dirty="0">
              <a:solidFill>
                <a:schemeClr val="tx1"/>
              </a:solidFill>
            </a:endParaRPr>
          </a:p>
        </p:txBody>
      </p:sp>
    </p:spTree>
    <p:extLst>
      <p:ext uri="{BB962C8B-B14F-4D97-AF65-F5344CB8AC3E}">
        <p14:creationId xmlns:p14="http://schemas.microsoft.com/office/powerpoint/2010/main" val="1961988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2296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1.1 Background</a:t>
            </a:r>
          </a:p>
        </p:txBody>
      </p:sp>
      <p:sp>
        <p:nvSpPr>
          <p:cNvPr id="3" name="Content Placeholder 2"/>
          <p:cNvSpPr>
            <a:spLocks noGrp="1"/>
          </p:cNvSpPr>
          <p:nvPr>
            <p:ph idx="1"/>
          </p:nvPr>
        </p:nvSpPr>
        <p:spPr>
          <a:xfrm>
            <a:off x="457200" y="1761498"/>
            <a:ext cx="8229600" cy="4725553"/>
          </a:xfrm>
        </p:spPr>
        <p:txBody>
          <a:bodyPr/>
          <a:lstStyle/>
          <a:p>
            <a:endParaRPr lang="en-US" dirty="0"/>
          </a:p>
          <a:p>
            <a:endParaRPr lang="en-US" dirty="0"/>
          </a:p>
          <a:p>
            <a:endParaRPr lang="en-US" dirty="0"/>
          </a:p>
          <a:p>
            <a:endParaRPr lang="en-SG" altLang="zh-SG" b="0" i="0" u="none" strike="noStrike" dirty="0">
              <a:solidFill>
                <a:srgbClr val="0D0D0D"/>
              </a:solidFill>
              <a:effectLst/>
              <a:latin typeface="Söhne"/>
            </a:endParaRPr>
          </a:p>
          <a:p>
            <a:r>
              <a:rPr lang="en-SG" altLang="zh-SG" sz="2400" b="0" i="0" u="none" strike="noStrike" dirty="0">
                <a:solidFill>
                  <a:srgbClr val="0D0D0D"/>
                </a:solidFill>
                <a:effectLst/>
                <a:latin typeface="+mn-lt"/>
              </a:rPr>
              <a:t>Speech transcripts often lack punctuation.</a:t>
            </a:r>
          </a:p>
          <a:p>
            <a:r>
              <a:rPr lang="en-SG" altLang="zh-SG" sz="2400" b="0" i="0" u="none" strike="noStrike" dirty="0">
                <a:solidFill>
                  <a:srgbClr val="0D0D0D"/>
                </a:solidFill>
                <a:effectLst/>
                <a:latin typeface="+mn-lt"/>
              </a:rPr>
              <a:t>Causes ambiguity for humans and affects downstream tasks for machine.</a:t>
            </a:r>
          </a:p>
          <a:p>
            <a:pPr marL="0" indent="0">
              <a:buNone/>
            </a:pPr>
            <a:endParaRPr lang="en-US" dirty="0"/>
          </a:p>
          <a:p>
            <a:pPr lvl="1">
              <a:spcBef>
                <a:spcPts val="0"/>
              </a:spcBef>
            </a:pPr>
            <a:endParaRPr lang="en-US" dirty="0"/>
          </a:p>
          <a:p>
            <a:pPr lvl="1">
              <a:spcBef>
                <a:spcPts val="0"/>
              </a:spcBef>
            </a:pPr>
            <a:endParaRPr lang="en-US" dirty="0"/>
          </a:p>
          <a:p>
            <a:pPr marL="457188" lvl="1" indent="0">
              <a:spcBef>
                <a:spcPts val="0"/>
              </a:spcBef>
              <a:buNone/>
            </a:pPr>
            <a:endParaRPr lang="en-US" dirty="0"/>
          </a:p>
        </p:txBody>
      </p:sp>
      <p:sp>
        <p:nvSpPr>
          <p:cNvPr id="15" name="矩形 14">
            <a:extLst>
              <a:ext uri="{FF2B5EF4-FFF2-40B4-BE49-F238E27FC236}">
                <a16:creationId xmlns:a16="http://schemas.microsoft.com/office/drawing/2014/main" id="{E6F56F68-E3AA-321D-40EC-F1292221E8EB}"/>
              </a:ext>
            </a:extLst>
          </p:cNvPr>
          <p:cNvSpPr/>
          <p:nvPr/>
        </p:nvSpPr>
        <p:spPr>
          <a:xfrm>
            <a:off x="288760" y="336884"/>
            <a:ext cx="1716503" cy="465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Introduction</a:t>
            </a:r>
            <a:endParaRPr kumimoji="1" lang="zh-SG" altLang="en-US" dirty="0"/>
          </a:p>
        </p:txBody>
      </p:sp>
      <p:cxnSp>
        <p:nvCxnSpPr>
          <p:cNvPr id="17" name="直线箭头连接符 16">
            <a:extLst>
              <a:ext uri="{FF2B5EF4-FFF2-40B4-BE49-F238E27FC236}">
                <a16:creationId xmlns:a16="http://schemas.microsoft.com/office/drawing/2014/main" id="{AE9F14B3-5CF7-FD44-633E-FB6A5DDDB437}"/>
              </a:ext>
            </a:extLst>
          </p:cNvPr>
          <p:cNvCxnSpPr>
            <a:cxnSpLocks/>
            <a:stCxn id="15"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8F31656E-5DA7-8120-AB1B-80DB67190D2D}"/>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21" name="直线箭头连接符 20">
            <a:extLst>
              <a:ext uri="{FF2B5EF4-FFF2-40B4-BE49-F238E27FC236}">
                <a16:creationId xmlns:a16="http://schemas.microsoft.com/office/drawing/2014/main" id="{072A8165-9B2B-E880-1EDB-BA7438B70DCE}"/>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A752B3E5-F249-D7B0-BC5C-7B87EA3E227F}"/>
              </a:ext>
            </a:extLst>
          </p:cNvPr>
          <p:cNvSpPr/>
          <p:nvPr/>
        </p:nvSpPr>
        <p:spPr>
          <a:xfrm>
            <a:off x="4924930"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Experiment</a:t>
            </a:r>
            <a:endParaRPr kumimoji="1" lang="zh-SG" altLang="en-US" dirty="0">
              <a:solidFill>
                <a:schemeClr val="tx1"/>
              </a:solidFill>
            </a:endParaRPr>
          </a:p>
        </p:txBody>
      </p:sp>
      <p:cxnSp>
        <p:nvCxnSpPr>
          <p:cNvPr id="24" name="直线箭头连接符 23">
            <a:extLst>
              <a:ext uri="{FF2B5EF4-FFF2-40B4-BE49-F238E27FC236}">
                <a16:creationId xmlns:a16="http://schemas.microsoft.com/office/drawing/2014/main" id="{E07BCC5A-9C94-F0C8-5484-884DC4C91EFF}"/>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2F4FB05-5637-ACC3-8373-2369B86B2898}"/>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pic>
        <p:nvPicPr>
          <p:cNvPr id="4098" name="Picture 2">
            <a:extLst>
              <a:ext uri="{FF2B5EF4-FFF2-40B4-BE49-F238E27FC236}">
                <a16:creationId xmlns:a16="http://schemas.microsoft.com/office/drawing/2014/main" id="{22A6381A-6DBC-AA42-8C7C-58A53C170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74" y="2623946"/>
            <a:ext cx="1282751" cy="104034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线箭头连接符 33">
            <a:extLst>
              <a:ext uri="{FF2B5EF4-FFF2-40B4-BE49-F238E27FC236}">
                <a16:creationId xmlns:a16="http://schemas.microsoft.com/office/drawing/2014/main" id="{CCFC57B0-7AFF-A066-C2E7-6D29AABB5B34}"/>
              </a:ext>
            </a:extLst>
          </p:cNvPr>
          <p:cNvCxnSpPr>
            <a:cxnSpLocks/>
          </p:cNvCxnSpPr>
          <p:nvPr/>
        </p:nvCxnSpPr>
        <p:spPr>
          <a:xfrm>
            <a:off x="1599498" y="3076073"/>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圆角矩形 35">
            <a:extLst>
              <a:ext uri="{FF2B5EF4-FFF2-40B4-BE49-F238E27FC236}">
                <a16:creationId xmlns:a16="http://schemas.microsoft.com/office/drawing/2014/main" id="{D87857D5-11F0-8BD0-F193-C7200B9784E9}"/>
              </a:ext>
            </a:extLst>
          </p:cNvPr>
          <p:cNvSpPr/>
          <p:nvPr/>
        </p:nvSpPr>
        <p:spPr>
          <a:xfrm>
            <a:off x="2198287" y="2623945"/>
            <a:ext cx="1772574" cy="972297"/>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sz="1600" dirty="0">
                <a:solidFill>
                  <a:schemeClr val="tx1"/>
                </a:solidFill>
              </a:rPr>
              <a:t>Automatic</a:t>
            </a:r>
          </a:p>
          <a:p>
            <a:pPr algn="ctr"/>
            <a:r>
              <a:rPr kumimoji="1" lang="en-US" altLang="zh-SG" sz="1600" dirty="0">
                <a:solidFill>
                  <a:schemeClr val="tx1"/>
                </a:solidFill>
              </a:rPr>
              <a:t>Speech Recognition   (ASR) System </a:t>
            </a:r>
            <a:endParaRPr kumimoji="1" lang="zh-SG" altLang="en-US" sz="1600" dirty="0">
              <a:solidFill>
                <a:schemeClr val="tx1"/>
              </a:solidFill>
            </a:endParaRPr>
          </a:p>
        </p:txBody>
      </p:sp>
      <p:sp>
        <p:nvSpPr>
          <p:cNvPr id="38" name="圆角矩形 37">
            <a:extLst>
              <a:ext uri="{FF2B5EF4-FFF2-40B4-BE49-F238E27FC236}">
                <a16:creationId xmlns:a16="http://schemas.microsoft.com/office/drawing/2014/main" id="{50094B74-5051-9D77-4E74-0A664E327D29}"/>
              </a:ext>
            </a:extLst>
          </p:cNvPr>
          <p:cNvSpPr/>
          <p:nvPr/>
        </p:nvSpPr>
        <p:spPr>
          <a:xfrm>
            <a:off x="5966555" y="2717063"/>
            <a:ext cx="1351374" cy="786060"/>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sz="1600" dirty="0">
                <a:solidFill>
                  <a:schemeClr val="tx1"/>
                </a:solidFill>
              </a:rPr>
              <a:t>Punctuation Restoration</a:t>
            </a:r>
            <a:endParaRPr kumimoji="1" lang="zh-SG" altLang="en-US" sz="1600" dirty="0">
              <a:solidFill>
                <a:schemeClr val="tx1"/>
              </a:solidFill>
            </a:endParaRP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Problem Statement</a:t>
            </a:r>
          </a:p>
        </p:txBody>
      </p:sp>
      <p:sp>
        <p:nvSpPr>
          <p:cNvPr id="6" name="Footer Placeholder 4">
            <a:extLst>
              <a:ext uri="{FF2B5EF4-FFF2-40B4-BE49-F238E27FC236}">
                <a16:creationId xmlns:a16="http://schemas.microsoft.com/office/drawing/2014/main" id="{C3C29436-DB33-A854-2838-313D6A3464C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8" name="Slide Number Placeholder 3">
            <a:extLst>
              <a:ext uri="{FF2B5EF4-FFF2-40B4-BE49-F238E27FC236}">
                <a16:creationId xmlns:a16="http://schemas.microsoft.com/office/drawing/2014/main" id="{E1843051-B250-6690-0467-E1522BAFE1A2}"/>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3</a:t>
            </a:fld>
            <a:endParaRPr lang="en-US"/>
          </a:p>
        </p:txBody>
      </p:sp>
      <p:sp>
        <p:nvSpPr>
          <p:cNvPr id="11" name="文本框 10">
            <a:extLst>
              <a:ext uri="{FF2B5EF4-FFF2-40B4-BE49-F238E27FC236}">
                <a16:creationId xmlns:a16="http://schemas.microsoft.com/office/drawing/2014/main" id="{5EF27EC0-1C67-1AFD-BFBB-7BBD7623EC60}"/>
              </a:ext>
            </a:extLst>
          </p:cNvPr>
          <p:cNvSpPr txBox="1"/>
          <p:nvPr/>
        </p:nvSpPr>
        <p:spPr>
          <a:xfrm>
            <a:off x="4393104" y="2509928"/>
            <a:ext cx="1560073" cy="1200329"/>
          </a:xfrm>
          <a:prstGeom prst="rect">
            <a:avLst/>
          </a:prstGeom>
          <a:noFill/>
        </p:spPr>
        <p:txBody>
          <a:bodyPr wrap="square" rtlCol="0">
            <a:spAutoFit/>
          </a:bodyPr>
          <a:lstStyle/>
          <a:p>
            <a:r>
              <a:rPr kumimoji="1" lang="en-SG" altLang="zh-SG" dirty="0" err="1"/>
              <a:t>scse</a:t>
            </a:r>
            <a:r>
              <a:rPr kumimoji="1" lang="en-SG" altLang="zh-SG" dirty="0"/>
              <a:t> is at block four along </a:t>
            </a:r>
            <a:r>
              <a:rPr kumimoji="1" lang="en-SG" altLang="zh-SG" dirty="0" err="1"/>
              <a:t>nanyang</a:t>
            </a:r>
            <a:r>
              <a:rPr kumimoji="1" lang="en-SG" altLang="zh-SG" dirty="0"/>
              <a:t> avenue</a:t>
            </a:r>
            <a:endParaRPr kumimoji="1" lang="zh-SG" altLang="en-US" dirty="0"/>
          </a:p>
        </p:txBody>
      </p:sp>
      <p:cxnSp>
        <p:nvCxnSpPr>
          <p:cNvPr id="12" name="直线箭头连接符 11">
            <a:extLst>
              <a:ext uri="{FF2B5EF4-FFF2-40B4-BE49-F238E27FC236}">
                <a16:creationId xmlns:a16="http://schemas.microsoft.com/office/drawing/2014/main" id="{B1A0BDE6-D974-BFEA-0904-E84F84353253}"/>
              </a:ext>
            </a:extLst>
          </p:cNvPr>
          <p:cNvCxnSpPr>
            <a:cxnSpLocks/>
          </p:cNvCxnSpPr>
          <p:nvPr/>
        </p:nvCxnSpPr>
        <p:spPr>
          <a:xfrm>
            <a:off x="5407917" y="3110093"/>
            <a:ext cx="507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39BBC7BA-F82A-549B-B89C-529996C5B33D}"/>
              </a:ext>
            </a:extLst>
          </p:cNvPr>
          <p:cNvCxnSpPr>
            <a:cxnSpLocks/>
          </p:cNvCxnSpPr>
          <p:nvPr/>
        </p:nvCxnSpPr>
        <p:spPr>
          <a:xfrm>
            <a:off x="3970861" y="3110093"/>
            <a:ext cx="507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B77045F6-CBD6-F385-D186-029D0A52DD35}"/>
              </a:ext>
            </a:extLst>
          </p:cNvPr>
          <p:cNvCxnSpPr>
            <a:cxnSpLocks/>
          </p:cNvCxnSpPr>
          <p:nvPr/>
        </p:nvCxnSpPr>
        <p:spPr>
          <a:xfrm>
            <a:off x="7317929" y="3076265"/>
            <a:ext cx="507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D8BFBB76-32F4-E2CA-1491-2183C7D5214F}"/>
              </a:ext>
            </a:extLst>
          </p:cNvPr>
          <p:cNvSpPr txBox="1"/>
          <p:nvPr/>
        </p:nvSpPr>
        <p:spPr>
          <a:xfrm>
            <a:off x="7669680" y="2509258"/>
            <a:ext cx="1560073" cy="1200329"/>
          </a:xfrm>
          <a:prstGeom prst="rect">
            <a:avLst/>
          </a:prstGeom>
          <a:noFill/>
        </p:spPr>
        <p:txBody>
          <a:bodyPr wrap="square" rtlCol="0">
            <a:spAutoFit/>
          </a:bodyPr>
          <a:lstStyle/>
          <a:p>
            <a:r>
              <a:rPr kumimoji="1" lang="en-SG" altLang="zh-SG" dirty="0"/>
              <a:t>SCSE is at block 4 along Nanyang Avenue.</a:t>
            </a:r>
            <a:endParaRPr kumimoji="1" lang="zh-SG" altLang="en-US" dirty="0"/>
          </a:p>
        </p:txBody>
      </p:sp>
      <p:sp>
        <p:nvSpPr>
          <p:cNvPr id="7" name="矩形 6">
            <a:extLst>
              <a:ext uri="{FF2B5EF4-FFF2-40B4-BE49-F238E27FC236}">
                <a16:creationId xmlns:a16="http://schemas.microsoft.com/office/drawing/2014/main" id="{B4788BF2-FBC5-DCD3-297D-A0507CC3E5D1}"/>
              </a:ext>
            </a:extLst>
          </p:cNvPr>
          <p:cNvSpPr/>
          <p:nvPr/>
        </p:nvSpPr>
        <p:spPr>
          <a:xfrm>
            <a:off x="4434380" y="2572530"/>
            <a:ext cx="472826" cy="304899"/>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dirty="0"/>
          </a:p>
        </p:txBody>
      </p:sp>
      <p:sp>
        <p:nvSpPr>
          <p:cNvPr id="9" name="矩形 8">
            <a:extLst>
              <a:ext uri="{FF2B5EF4-FFF2-40B4-BE49-F238E27FC236}">
                <a16:creationId xmlns:a16="http://schemas.microsoft.com/office/drawing/2014/main" id="{A9B84AA4-5602-9C53-3C7D-12854A40FF94}"/>
              </a:ext>
            </a:extLst>
          </p:cNvPr>
          <p:cNvSpPr/>
          <p:nvPr/>
        </p:nvSpPr>
        <p:spPr>
          <a:xfrm>
            <a:off x="7739216" y="2539558"/>
            <a:ext cx="472826" cy="304899"/>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dirty="0"/>
          </a:p>
        </p:txBody>
      </p:sp>
      <p:sp>
        <p:nvSpPr>
          <p:cNvPr id="10" name="矩形 9">
            <a:extLst>
              <a:ext uri="{FF2B5EF4-FFF2-40B4-BE49-F238E27FC236}">
                <a16:creationId xmlns:a16="http://schemas.microsoft.com/office/drawing/2014/main" id="{25BE052B-4C8F-1EC9-E99A-BBC9F61BE90F}"/>
              </a:ext>
            </a:extLst>
          </p:cNvPr>
          <p:cNvSpPr/>
          <p:nvPr/>
        </p:nvSpPr>
        <p:spPr>
          <a:xfrm>
            <a:off x="8425096" y="3369911"/>
            <a:ext cx="174060" cy="304899"/>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dirty="0"/>
          </a:p>
        </p:txBody>
      </p:sp>
      <p:sp>
        <p:nvSpPr>
          <p:cNvPr id="13" name="矩形 12">
            <a:extLst>
              <a:ext uri="{FF2B5EF4-FFF2-40B4-BE49-F238E27FC236}">
                <a16:creationId xmlns:a16="http://schemas.microsoft.com/office/drawing/2014/main" id="{317E51E0-EA3E-C414-07FA-2F2DA55994B8}"/>
              </a:ext>
            </a:extLst>
          </p:cNvPr>
          <p:cNvSpPr/>
          <p:nvPr/>
        </p:nvSpPr>
        <p:spPr>
          <a:xfrm>
            <a:off x="8280839" y="2831861"/>
            <a:ext cx="174060" cy="304899"/>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dirty="0"/>
          </a:p>
        </p:txBody>
      </p:sp>
      <p:sp>
        <p:nvSpPr>
          <p:cNvPr id="14" name="矩形 13">
            <a:extLst>
              <a:ext uri="{FF2B5EF4-FFF2-40B4-BE49-F238E27FC236}">
                <a16:creationId xmlns:a16="http://schemas.microsoft.com/office/drawing/2014/main" id="{70598721-E74E-B6A0-0EA9-1369B9986DF4}"/>
              </a:ext>
            </a:extLst>
          </p:cNvPr>
          <p:cNvSpPr/>
          <p:nvPr/>
        </p:nvSpPr>
        <p:spPr>
          <a:xfrm>
            <a:off x="7737886" y="3137476"/>
            <a:ext cx="168879" cy="505794"/>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dirty="0"/>
          </a:p>
        </p:txBody>
      </p:sp>
      <p:sp>
        <p:nvSpPr>
          <p:cNvPr id="18" name="矩形 17">
            <a:extLst>
              <a:ext uri="{FF2B5EF4-FFF2-40B4-BE49-F238E27FC236}">
                <a16:creationId xmlns:a16="http://schemas.microsoft.com/office/drawing/2014/main" id="{01E55EE8-BE9B-2E79-FCB1-16E2885E0662}"/>
              </a:ext>
            </a:extLst>
          </p:cNvPr>
          <p:cNvSpPr/>
          <p:nvPr/>
        </p:nvSpPr>
        <p:spPr>
          <a:xfrm>
            <a:off x="4441069" y="2877429"/>
            <a:ext cx="472826" cy="259331"/>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dirty="0"/>
          </a:p>
        </p:txBody>
      </p:sp>
      <p:sp>
        <p:nvSpPr>
          <p:cNvPr id="23" name="矩形 22">
            <a:extLst>
              <a:ext uri="{FF2B5EF4-FFF2-40B4-BE49-F238E27FC236}">
                <a16:creationId xmlns:a16="http://schemas.microsoft.com/office/drawing/2014/main" id="{8976DE20-538B-8A59-FBD9-9CC22ECAF2D5}"/>
              </a:ext>
            </a:extLst>
          </p:cNvPr>
          <p:cNvSpPr/>
          <p:nvPr/>
        </p:nvSpPr>
        <p:spPr>
          <a:xfrm>
            <a:off x="4441069" y="3140819"/>
            <a:ext cx="168879" cy="505794"/>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dirty="0"/>
          </a:p>
        </p:txBody>
      </p:sp>
      <p:sp>
        <p:nvSpPr>
          <p:cNvPr id="26" name="文本框 25">
            <a:extLst>
              <a:ext uri="{FF2B5EF4-FFF2-40B4-BE49-F238E27FC236}">
                <a16:creationId xmlns:a16="http://schemas.microsoft.com/office/drawing/2014/main" id="{4F102EDA-8779-0BCC-572B-CA17ABF7DA6F}"/>
              </a:ext>
            </a:extLst>
          </p:cNvPr>
          <p:cNvSpPr txBox="1"/>
          <p:nvPr/>
        </p:nvSpPr>
        <p:spPr>
          <a:xfrm>
            <a:off x="5006553" y="1209022"/>
            <a:ext cx="3191239" cy="369332"/>
          </a:xfrm>
          <a:prstGeom prst="rect">
            <a:avLst/>
          </a:prstGeom>
          <a:noFill/>
        </p:spPr>
        <p:txBody>
          <a:bodyPr wrap="square" rtlCol="0">
            <a:spAutoFit/>
          </a:bodyPr>
          <a:lstStyle/>
          <a:p>
            <a:pPr algn="ctr"/>
            <a:r>
              <a:rPr kumimoji="1" lang="en-US" altLang="zh-SG" b="1" dirty="0">
                <a:solidFill>
                  <a:srgbClr val="FF0000"/>
                </a:solidFill>
              </a:rPr>
              <a:t>Punctuation</a:t>
            </a:r>
          </a:p>
        </p:txBody>
      </p:sp>
      <p:cxnSp>
        <p:nvCxnSpPr>
          <p:cNvPr id="29" name="直线箭头连接符 28">
            <a:extLst>
              <a:ext uri="{FF2B5EF4-FFF2-40B4-BE49-F238E27FC236}">
                <a16:creationId xmlns:a16="http://schemas.microsoft.com/office/drawing/2014/main" id="{F4F99AF2-68E8-48CB-AB51-E371266F9E3B}"/>
              </a:ext>
            </a:extLst>
          </p:cNvPr>
          <p:cNvCxnSpPr>
            <a:cxnSpLocks/>
          </p:cNvCxnSpPr>
          <p:nvPr/>
        </p:nvCxnSpPr>
        <p:spPr>
          <a:xfrm flipV="1">
            <a:off x="4924930" y="1776827"/>
            <a:ext cx="388475" cy="66170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0" name="直线箭头连接符 29">
            <a:extLst>
              <a:ext uri="{FF2B5EF4-FFF2-40B4-BE49-F238E27FC236}">
                <a16:creationId xmlns:a16="http://schemas.microsoft.com/office/drawing/2014/main" id="{BF1FB2E3-100C-FA8D-8DCE-AA57894F8FDE}"/>
              </a:ext>
            </a:extLst>
          </p:cNvPr>
          <p:cNvCxnSpPr>
            <a:cxnSpLocks/>
          </p:cNvCxnSpPr>
          <p:nvPr/>
        </p:nvCxnSpPr>
        <p:spPr>
          <a:xfrm>
            <a:off x="7975629" y="1796569"/>
            <a:ext cx="324693" cy="63707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FFD35985-E427-0EEA-4D93-0B5C5E88A2B5}"/>
              </a:ext>
            </a:extLst>
          </p:cNvPr>
          <p:cNvSpPr txBox="1"/>
          <p:nvPr/>
        </p:nvSpPr>
        <p:spPr>
          <a:xfrm>
            <a:off x="4294548" y="1466022"/>
            <a:ext cx="4615248" cy="369332"/>
          </a:xfrm>
          <a:prstGeom prst="rect">
            <a:avLst/>
          </a:prstGeom>
          <a:noFill/>
        </p:spPr>
        <p:txBody>
          <a:bodyPr wrap="square">
            <a:spAutoFit/>
          </a:bodyPr>
          <a:lstStyle/>
          <a:p>
            <a:pPr algn="ctr"/>
            <a:r>
              <a:rPr kumimoji="1" lang="en-US" altLang="zh-SG" b="1" dirty="0">
                <a:solidFill>
                  <a:srgbClr val="FF0000"/>
                </a:solidFill>
              </a:rPr>
              <a:t>Capitalization</a:t>
            </a:r>
          </a:p>
        </p:txBody>
      </p:sp>
      <p:sp>
        <p:nvSpPr>
          <p:cNvPr id="45" name="文本框 44">
            <a:extLst>
              <a:ext uri="{FF2B5EF4-FFF2-40B4-BE49-F238E27FC236}">
                <a16:creationId xmlns:a16="http://schemas.microsoft.com/office/drawing/2014/main" id="{0CA2CB1E-184F-43E0-F9C3-5E869984C3FF}"/>
              </a:ext>
            </a:extLst>
          </p:cNvPr>
          <p:cNvSpPr txBox="1"/>
          <p:nvPr/>
        </p:nvSpPr>
        <p:spPr>
          <a:xfrm>
            <a:off x="4347881" y="1741707"/>
            <a:ext cx="4615248" cy="369332"/>
          </a:xfrm>
          <a:prstGeom prst="rect">
            <a:avLst/>
          </a:prstGeom>
          <a:noFill/>
        </p:spPr>
        <p:txBody>
          <a:bodyPr wrap="square">
            <a:spAutoFit/>
          </a:bodyPr>
          <a:lstStyle/>
          <a:p>
            <a:pPr algn="ctr"/>
            <a:r>
              <a:rPr kumimoji="1" lang="en-US" altLang="zh-SG" b="1" dirty="0">
                <a:solidFill>
                  <a:srgbClr val="FF0000"/>
                </a:solidFill>
              </a:rPr>
              <a:t>Inverse Text Normalization</a:t>
            </a:r>
            <a:endParaRPr kumimoji="1" lang="zh-SG" altLang="en-US" b="1" dirty="0">
              <a:solidFill>
                <a:srgbClr val="FF0000"/>
              </a:solidFill>
            </a:endParaRPr>
          </a:p>
        </p:txBody>
      </p:sp>
    </p:spTree>
    <p:extLst>
      <p:ext uri="{BB962C8B-B14F-4D97-AF65-F5344CB8AC3E}">
        <p14:creationId xmlns:p14="http://schemas.microsoft.com/office/powerpoint/2010/main" val="8591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dissolve">
                                      <p:cBhvr>
                                        <p:cTn id="10" dur="500"/>
                                        <p:tgtEl>
                                          <p:spTgt spid="2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dissolve">
                                      <p:cBhvr>
                                        <p:cTn id="13" dur="500"/>
                                        <p:tgtEl>
                                          <p:spTgt spid="26"/>
                                        </p:tgtEl>
                                      </p:cBhvr>
                                    </p:animEffect>
                                  </p:childTnLst>
                                </p:cTn>
                              </p:par>
                              <p:par>
                                <p:cTn id="14" presetID="9"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500"/>
                                        <p:tgtEl>
                                          <p:spTgt spid="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ssolve">
                                      <p:cBhvr>
                                        <p:cTn id="27" dur="500"/>
                                        <p:tgtEl>
                                          <p:spTgt spid="2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dissolve">
                                      <p:cBhvr>
                                        <p:cTn id="30" dur="500"/>
                                        <p:tgtEl>
                                          <p:spTgt spid="14"/>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dissolve">
                                      <p:cBhvr>
                                        <p:cTn id="38" dur="500"/>
                                        <p:tgtEl>
                                          <p:spTgt spid="1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dissolv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grpId="1" nodeType="clickEffect">
                                  <p:stCondLst>
                                    <p:cond delay="0"/>
                                  </p:stCondLst>
                                  <p:childTnLst>
                                    <p:animEffect transition="out" filter="dissolve">
                                      <p:cBhvr>
                                        <p:cTn id="48" dur="500"/>
                                        <p:tgtEl>
                                          <p:spTgt spid="26"/>
                                        </p:tgtEl>
                                      </p:cBhvr>
                                    </p:animEffect>
                                    <p:set>
                                      <p:cBhvr>
                                        <p:cTn id="49" dur="1" fill="hold">
                                          <p:stCondLst>
                                            <p:cond delay="499"/>
                                          </p:stCondLst>
                                        </p:cTn>
                                        <p:tgtEl>
                                          <p:spTgt spid="26"/>
                                        </p:tgtEl>
                                        <p:attrNameLst>
                                          <p:attrName>style.visibility</p:attrName>
                                        </p:attrNameLst>
                                      </p:cBhvr>
                                      <p:to>
                                        <p:strVal val="hidden"/>
                                      </p:to>
                                    </p:set>
                                  </p:childTnLst>
                                </p:cTn>
                              </p:par>
                              <p:par>
                                <p:cTn id="50" presetID="9" presetClass="exit" presetSubtype="0" fill="hold" grpId="1" nodeType="withEffect">
                                  <p:stCondLst>
                                    <p:cond delay="0"/>
                                  </p:stCondLst>
                                  <p:childTnLst>
                                    <p:animEffect transition="out" filter="dissolve">
                                      <p:cBhvr>
                                        <p:cTn id="51" dur="500"/>
                                        <p:tgtEl>
                                          <p:spTgt spid="43"/>
                                        </p:tgtEl>
                                      </p:cBhvr>
                                    </p:animEffect>
                                    <p:set>
                                      <p:cBhvr>
                                        <p:cTn id="52" dur="1" fill="hold">
                                          <p:stCondLst>
                                            <p:cond delay="499"/>
                                          </p:stCondLst>
                                        </p:cTn>
                                        <p:tgtEl>
                                          <p:spTgt spid="43"/>
                                        </p:tgtEl>
                                        <p:attrNameLst>
                                          <p:attrName>style.visibility</p:attrName>
                                        </p:attrNameLst>
                                      </p:cBhvr>
                                      <p:to>
                                        <p:strVal val="hidden"/>
                                      </p:to>
                                    </p:set>
                                  </p:childTnLst>
                                </p:cTn>
                              </p:par>
                              <p:par>
                                <p:cTn id="53" presetID="9" presetClass="exit" presetSubtype="0" fill="hold" grpId="1" nodeType="withEffect">
                                  <p:stCondLst>
                                    <p:cond delay="0"/>
                                  </p:stCondLst>
                                  <p:childTnLst>
                                    <p:animEffect transition="out" filter="dissolve">
                                      <p:cBhvr>
                                        <p:cTn id="54" dur="500"/>
                                        <p:tgtEl>
                                          <p:spTgt spid="45"/>
                                        </p:tgtEl>
                                      </p:cBhvr>
                                    </p:animEffect>
                                    <p:set>
                                      <p:cBhvr>
                                        <p:cTn id="55" dur="1" fill="hold">
                                          <p:stCondLst>
                                            <p:cond delay="499"/>
                                          </p:stCondLst>
                                        </p:cTn>
                                        <p:tgtEl>
                                          <p:spTgt spid="45"/>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500"/>
                                        <p:tgtEl>
                                          <p:spTgt spid="29"/>
                                        </p:tgtEl>
                                      </p:cBhvr>
                                    </p:animEffect>
                                    <p:set>
                                      <p:cBhvr>
                                        <p:cTn id="58" dur="1" fill="hold">
                                          <p:stCondLst>
                                            <p:cond delay="499"/>
                                          </p:stCondLst>
                                        </p:cTn>
                                        <p:tgtEl>
                                          <p:spTgt spid="29"/>
                                        </p:tgtEl>
                                        <p:attrNameLst>
                                          <p:attrName>style.visibility</p:attrName>
                                        </p:attrNameLst>
                                      </p:cBhvr>
                                      <p:to>
                                        <p:strVal val="hidden"/>
                                      </p:to>
                                    </p:set>
                                  </p:childTnLst>
                                </p:cTn>
                              </p:par>
                              <p:par>
                                <p:cTn id="59" presetID="9" presetClass="exit" presetSubtype="0" fill="hold" nodeType="withEffect">
                                  <p:stCondLst>
                                    <p:cond delay="0"/>
                                  </p:stCondLst>
                                  <p:childTnLst>
                                    <p:animEffect transition="out" filter="dissolve">
                                      <p:cBhvr>
                                        <p:cTn id="60" dur="500"/>
                                        <p:tgtEl>
                                          <p:spTgt spid="30"/>
                                        </p:tgtEl>
                                      </p:cBhvr>
                                    </p:animEffect>
                                    <p:set>
                                      <p:cBhvr>
                                        <p:cTn id="61" dur="1" fill="hold">
                                          <p:stCondLst>
                                            <p:cond delay="499"/>
                                          </p:stCondLst>
                                        </p:cTn>
                                        <p:tgtEl>
                                          <p:spTgt spid="30"/>
                                        </p:tgtEl>
                                        <p:attrNameLst>
                                          <p:attrName>style.visibility</p:attrName>
                                        </p:attrNameLst>
                                      </p:cBhvr>
                                      <p:to>
                                        <p:strVal val="hidden"/>
                                      </p:to>
                                    </p:set>
                                  </p:childTnLst>
                                </p:cTn>
                              </p:par>
                              <p:par>
                                <p:cTn id="62" presetID="9" presetClass="exit" presetSubtype="0" fill="hold" grpId="1" nodeType="withEffect">
                                  <p:stCondLst>
                                    <p:cond delay="0"/>
                                  </p:stCondLst>
                                  <p:childTnLst>
                                    <p:animEffect transition="out" filter="dissolve">
                                      <p:cBhvr>
                                        <p:cTn id="63" dur="500"/>
                                        <p:tgtEl>
                                          <p:spTgt spid="7"/>
                                        </p:tgtEl>
                                      </p:cBhvr>
                                    </p:animEffect>
                                    <p:set>
                                      <p:cBhvr>
                                        <p:cTn id="64" dur="1" fill="hold">
                                          <p:stCondLst>
                                            <p:cond delay="499"/>
                                          </p:stCondLst>
                                        </p:cTn>
                                        <p:tgtEl>
                                          <p:spTgt spid="7"/>
                                        </p:tgtEl>
                                        <p:attrNameLst>
                                          <p:attrName>style.visibility</p:attrName>
                                        </p:attrNameLst>
                                      </p:cBhvr>
                                      <p:to>
                                        <p:strVal val="hidden"/>
                                      </p:to>
                                    </p:set>
                                  </p:childTnLst>
                                </p:cTn>
                              </p:par>
                              <p:par>
                                <p:cTn id="65" presetID="9" presetClass="exit" presetSubtype="0" fill="hold" grpId="1" nodeType="withEffect">
                                  <p:stCondLst>
                                    <p:cond delay="0"/>
                                  </p:stCondLst>
                                  <p:childTnLst>
                                    <p:animEffect transition="out" filter="dissolve">
                                      <p:cBhvr>
                                        <p:cTn id="66" dur="500"/>
                                        <p:tgtEl>
                                          <p:spTgt spid="18"/>
                                        </p:tgtEl>
                                      </p:cBhvr>
                                    </p:animEffect>
                                    <p:set>
                                      <p:cBhvr>
                                        <p:cTn id="67" dur="1" fill="hold">
                                          <p:stCondLst>
                                            <p:cond delay="499"/>
                                          </p:stCondLst>
                                        </p:cTn>
                                        <p:tgtEl>
                                          <p:spTgt spid="18"/>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23"/>
                                        </p:tgtEl>
                                      </p:cBhvr>
                                    </p:animEffect>
                                    <p:set>
                                      <p:cBhvr>
                                        <p:cTn id="70" dur="1" fill="hold">
                                          <p:stCondLst>
                                            <p:cond delay="499"/>
                                          </p:stCondLst>
                                        </p:cTn>
                                        <p:tgtEl>
                                          <p:spTgt spid="23"/>
                                        </p:tgtEl>
                                        <p:attrNameLst>
                                          <p:attrName>style.visibility</p:attrName>
                                        </p:attrNameLst>
                                      </p:cBhvr>
                                      <p:to>
                                        <p:strVal val="hidden"/>
                                      </p:to>
                                    </p:set>
                                  </p:childTnLst>
                                </p:cTn>
                              </p:par>
                              <p:par>
                                <p:cTn id="71" presetID="9" presetClass="exit" presetSubtype="0" fill="hold" grpId="1" nodeType="withEffect">
                                  <p:stCondLst>
                                    <p:cond delay="0"/>
                                  </p:stCondLst>
                                  <p:childTnLst>
                                    <p:animEffect transition="out" filter="dissolve">
                                      <p:cBhvr>
                                        <p:cTn id="72" dur="500"/>
                                        <p:tgtEl>
                                          <p:spTgt spid="9"/>
                                        </p:tgtEl>
                                      </p:cBhvr>
                                    </p:animEffect>
                                    <p:set>
                                      <p:cBhvr>
                                        <p:cTn id="73" dur="1" fill="hold">
                                          <p:stCondLst>
                                            <p:cond delay="499"/>
                                          </p:stCondLst>
                                        </p:cTn>
                                        <p:tgtEl>
                                          <p:spTgt spid="9"/>
                                        </p:tgtEl>
                                        <p:attrNameLst>
                                          <p:attrName>style.visibility</p:attrName>
                                        </p:attrNameLst>
                                      </p:cBhvr>
                                      <p:to>
                                        <p:strVal val="hidden"/>
                                      </p:to>
                                    </p:set>
                                  </p:childTnLst>
                                </p:cTn>
                              </p:par>
                              <p:par>
                                <p:cTn id="74" presetID="9" presetClass="exit" presetSubtype="0" fill="hold" grpId="1" nodeType="withEffect">
                                  <p:stCondLst>
                                    <p:cond delay="0"/>
                                  </p:stCondLst>
                                  <p:childTnLst>
                                    <p:animEffect transition="out" filter="dissolve">
                                      <p:cBhvr>
                                        <p:cTn id="75" dur="500"/>
                                        <p:tgtEl>
                                          <p:spTgt spid="13"/>
                                        </p:tgtEl>
                                      </p:cBhvr>
                                    </p:animEffect>
                                    <p:set>
                                      <p:cBhvr>
                                        <p:cTn id="76" dur="1" fill="hold">
                                          <p:stCondLst>
                                            <p:cond delay="499"/>
                                          </p:stCondLst>
                                        </p:cTn>
                                        <p:tgtEl>
                                          <p:spTgt spid="13"/>
                                        </p:tgtEl>
                                        <p:attrNameLst>
                                          <p:attrName>style.visibility</p:attrName>
                                        </p:attrNameLst>
                                      </p:cBhvr>
                                      <p:to>
                                        <p:strVal val="hidden"/>
                                      </p:to>
                                    </p:set>
                                  </p:childTnLst>
                                </p:cTn>
                              </p:par>
                              <p:par>
                                <p:cTn id="77" presetID="9" presetClass="exit" presetSubtype="0" fill="hold" grpId="1" nodeType="withEffect">
                                  <p:stCondLst>
                                    <p:cond delay="0"/>
                                  </p:stCondLst>
                                  <p:childTnLst>
                                    <p:animEffect transition="out" filter="dissolve">
                                      <p:cBhvr>
                                        <p:cTn id="78" dur="500"/>
                                        <p:tgtEl>
                                          <p:spTgt spid="10"/>
                                        </p:tgtEl>
                                      </p:cBhvr>
                                    </p:animEffect>
                                    <p:set>
                                      <p:cBhvr>
                                        <p:cTn id="79" dur="1" fill="hold">
                                          <p:stCondLst>
                                            <p:cond delay="499"/>
                                          </p:stCondLst>
                                        </p:cTn>
                                        <p:tgtEl>
                                          <p:spTgt spid="10"/>
                                        </p:tgtEl>
                                        <p:attrNameLst>
                                          <p:attrName>style.visibility</p:attrName>
                                        </p:attrNameLst>
                                      </p:cBhvr>
                                      <p:to>
                                        <p:strVal val="hidden"/>
                                      </p:to>
                                    </p:set>
                                  </p:childTnLst>
                                </p:cTn>
                              </p:par>
                              <p:par>
                                <p:cTn id="80" presetID="9" presetClass="exit" presetSubtype="0" fill="hold" grpId="1" nodeType="withEffect">
                                  <p:stCondLst>
                                    <p:cond delay="0"/>
                                  </p:stCondLst>
                                  <p:childTnLst>
                                    <p:animEffect transition="out" filter="dissolve">
                                      <p:cBhvr>
                                        <p:cTn id="81" dur="500"/>
                                        <p:tgtEl>
                                          <p:spTgt spid="14"/>
                                        </p:tgtEl>
                                      </p:cBhvr>
                                    </p:animEffect>
                                    <p:set>
                                      <p:cBhvr>
                                        <p:cTn id="8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0" grpId="0" animBg="1"/>
      <p:bldP spid="10" grpId="1" animBg="1"/>
      <p:bldP spid="13" grpId="0" animBg="1"/>
      <p:bldP spid="13" grpId="1" animBg="1"/>
      <p:bldP spid="14" grpId="0" animBg="1"/>
      <p:bldP spid="14" grpId="1" animBg="1"/>
      <p:bldP spid="18" grpId="0" animBg="1"/>
      <p:bldP spid="18" grpId="1" animBg="1"/>
      <p:bldP spid="23" grpId="0" animBg="1"/>
      <p:bldP spid="23" grpId="1" animBg="1"/>
      <p:bldP spid="26" grpId="0"/>
      <p:bldP spid="26" grpId="1"/>
      <p:bldP spid="43" grpId="0"/>
      <p:bldP spid="43" grpId="1"/>
      <p:bldP spid="45" grpId="0"/>
      <p:bldP spid="4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60822"/>
            <a:ext cx="8958263" cy="835747"/>
          </a:xfrm>
        </p:spPr>
        <p:txBody>
          <a:bodyPr>
            <a:no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3.7 Experiment 3 – Finetuned Llama2</a:t>
            </a: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199" y="1602781"/>
            <a:ext cx="8478255"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Setting for Comparison</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57200" y="2463802"/>
            <a:ext cx="8229600"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altLang="zh-SG" sz="2400" dirty="0">
                <a:solidFill>
                  <a:srgbClr val="0D0D0D"/>
                </a:solidFill>
                <a:latin typeface="+mn-lt"/>
              </a:rPr>
              <a:t>Models: Base Llama-2; Finetuned Llama-2; Gemini</a:t>
            </a:r>
          </a:p>
          <a:p>
            <a:r>
              <a:rPr lang="en-SG" altLang="zh-SG" sz="2400" dirty="0">
                <a:solidFill>
                  <a:srgbClr val="0D0D0D"/>
                </a:solidFill>
                <a:latin typeface="+mn-lt"/>
              </a:rPr>
              <a:t>Prompt: prompt 3 </a:t>
            </a:r>
          </a:p>
          <a:p>
            <a:r>
              <a:rPr lang="en-SG" altLang="zh-SG" sz="2400" dirty="0">
                <a:solidFill>
                  <a:srgbClr val="0D0D0D"/>
                </a:solidFill>
                <a:latin typeface="+mn-lt"/>
              </a:rPr>
              <a:t>Output post processing with extraction &amp; reinsert</a:t>
            </a:r>
          </a:p>
          <a:p>
            <a:r>
              <a:rPr lang="en-SG" altLang="zh-SG" sz="2400" dirty="0">
                <a:solidFill>
                  <a:srgbClr val="0D0D0D"/>
                </a:solidFill>
                <a:latin typeface="+mn-lt"/>
              </a:rPr>
              <a:t>Problems with Gemini: </a:t>
            </a:r>
          </a:p>
          <a:p>
            <a:pPr lvl="1"/>
            <a:r>
              <a:rPr lang="en-SG" altLang="zh-SG" sz="2000" dirty="0">
                <a:solidFill>
                  <a:srgbClr val="0D0D0D"/>
                </a:solidFill>
                <a:latin typeface="+mn-lt"/>
              </a:rPr>
              <a:t>Occasionally encounters API errors</a:t>
            </a:r>
          </a:p>
          <a:p>
            <a:pPr lvl="1"/>
            <a:r>
              <a:rPr lang="en-SG" altLang="zh-SG" sz="2000" dirty="0">
                <a:solidFill>
                  <a:srgbClr val="0D0D0D"/>
                </a:solidFill>
                <a:latin typeface="+mn-lt"/>
              </a:rPr>
              <a:t>Additional undesired sentences</a:t>
            </a:r>
          </a:p>
          <a:p>
            <a:endParaRPr lang="en-SG" altLang="zh-SG" sz="2400" dirty="0">
              <a:solidFill>
                <a:srgbClr val="0D0D0D"/>
              </a:solidFill>
              <a:latin typeface="+mn-lt"/>
            </a:endParaRPr>
          </a:p>
          <a:p>
            <a:endParaRPr lang="en-SG" altLang="zh-SG" sz="1800" dirty="0">
              <a:solidFill>
                <a:srgbClr val="0D0D0D"/>
              </a:solidFill>
              <a:latin typeface="Söhne"/>
            </a:endParaRPr>
          </a:p>
          <a:p>
            <a:endParaRPr lang="en-SG" altLang="zh-SG" sz="1800" dirty="0">
              <a:solidFill>
                <a:srgbClr val="0D0D0D"/>
              </a:solidFill>
              <a:latin typeface="Söhne"/>
            </a:endParaRPr>
          </a:p>
          <a:p>
            <a:endParaRPr lang="en-SG" altLang="zh-SG" sz="2000" dirty="0">
              <a:solidFill>
                <a:srgbClr val="0D0D0D"/>
              </a:solidFill>
              <a:latin typeface="+mn-lt"/>
            </a:endParaRPr>
          </a:p>
          <a:p>
            <a:endParaRPr lang="en-US" altLang="zh-SG" sz="2400" dirty="0">
              <a:solidFill>
                <a:srgbClr val="0D0D0D"/>
              </a:solidFill>
              <a:latin typeface="+mn-lt"/>
            </a:endParaRP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41" name="矩形 40">
            <a:extLst>
              <a:ext uri="{FF2B5EF4-FFF2-40B4-BE49-F238E27FC236}">
                <a16:creationId xmlns:a16="http://schemas.microsoft.com/office/drawing/2014/main" id="{B6CC51ED-4E4A-D9F1-60E9-063BAE855658}"/>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42" name="直线箭头连接符 41">
            <a:extLst>
              <a:ext uri="{FF2B5EF4-FFF2-40B4-BE49-F238E27FC236}">
                <a16:creationId xmlns:a16="http://schemas.microsoft.com/office/drawing/2014/main" id="{2074C192-BC77-0E91-9107-135B0EB07CB3}"/>
              </a:ext>
            </a:extLst>
          </p:cNvPr>
          <p:cNvCxnSpPr>
            <a:cxnSpLocks/>
            <a:stCxn id="41"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5AE8F4B-59E7-B0B2-2A10-AFCEBF86F7E1}"/>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44" name="直线箭头连接符 43">
            <a:extLst>
              <a:ext uri="{FF2B5EF4-FFF2-40B4-BE49-F238E27FC236}">
                <a16:creationId xmlns:a16="http://schemas.microsoft.com/office/drawing/2014/main" id="{6429F583-D7CD-D7FC-2F9F-3B1AB52523B5}"/>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D7BB7976-933B-B603-07FA-F8BC3A3F1CD1}"/>
              </a:ext>
            </a:extLst>
          </p:cNvPr>
          <p:cNvSpPr/>
          <p:nvPr/>
        </p:nvSpPr>
        <p:spPr>
          <a:xfrm>
            <a:off x="4924930" y="331563"/>
            <a:ext cx="1716503" cy="46522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Experiment</a:t>
            </a:r>
            <a:endParaRPr kumimoji="1" lang="zh-SG" altLang="en-US" dirty="0"/>
          </a:p>
        </p:txBody>
      </p:sp>
      <p:cxnSp>
        <p:nvCxnSpPr>
          <p:cNvPr id="46" name="直线箭头连接符 45">
            <a:extLst>
              <a:ext uri="{FF2B5EF4-FFF2-40B4-BE49-F238E27FC236}">
                <a16:creationId xmlns:a16="http://schemas.microsoft.com/office/drawing/2014/main" id="{FFBB8A78-2A9C-8E21-64A5-BCDB886A58FD}"/>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7BE3CE70-7B79-3015-189E-18A06900274E}"/>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16" name="Slide Number Placeholder 3">
            <a:extLst>
              <a:ext uri="{FF2B5EF4-FFF2-40B4-BE49-F238E27FC236}">
                <a16:creationId xmlns:a16="http://schemas.microsoft.com/office/drawing/2014/main" id="{5BAEB48B-546E-1CDB-A26D-AB7DBE00BC15}"/>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30</a:t>
            </a:fld>
            <a:endParaRPr lang="en-US"/>
          </a:p>
        </p:txBody>
      </p:sp>
    </p:spTree>
    <p:extLst>
      <p:ext uri="{BB962C8B-B14F-4D97-AF65-F5344CB8AC3E}">
        <p14:creationId xmlns:p14="http://schemas.microsoft.com/office/powerpoint/2010/main" val="2062659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Result Comparison (1)</a:t>
            </a: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41" name="矩形 40">
            <a:extLst>
              <a:ext uri="{FF2B5EF4-FFF2-40B4-BE49-F238E27FC236}">
                <a16:creationId xmlns:a16="http://schemas.microsoft.com/office/drawing/2014/main" id="{B6CC51ED-4E4A-D9F1-60E9-063BAE855658}"/>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42" name="直线箭头连接符 41">
            <a:extLst>
              <a:ext uri="{FF2B5EF4-FFF2-40B4-BE49-F238E27FC236}">
                <a16:creationId xmlns:a16="http://schemas.microsoft.com/office/drawing/2014/main" id="{2074C192-BC77-0E91-9107-135B0EB07CB3}"/>
              </a:ext>
            </a:extLst>
          </p:cNvPr>
          <p:cNvCxnSpPr>
            <a:cxnSpLocks/>
            <a:stCxn id="41"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5AE8F4B-59E7-B0B2-2A10-AFCEBF86F7E1}"/>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44" name="直线箭头连接符 43">
            <a:extLst>
              <a:ext uri="{FF2B5EF4-FFF2-40B4-BE49-F238E27FC236}">
                <a16:creationId xmlns:a16="http://schemas.microsoft.com/office/drawing/2014/main" id="{6429F583-D7CD-D7FC-2F9F-3B1AB52523B5}"/>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D7BB7976-933B-B603-07FA-F8BC3A3F1CD1}"/>
              </a:ext>
            </a:extLst>
          </p:cNvPr>
          <p:cNvSpPr/>
          <p:nvPr/>
        </p:nvSpPr>
        <p:spPr>
          <a:xfrm>
            <a:off x="4924930" y="331563"/>
            <a:ext cx="1716503" cy="46522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Experiment</a:t>
            </a:r>
            <a:endParaRPr kumimoji="1" lang="zh-SG" altLang="en-US" dirty="0"/>
          </a:p>
        </p:txBody>
      </p:sp>
      <p:cxnSp>
        <p:nvCxnSpPr>
          <p:cNvPr id="46" name="直线箭头连接符 45">
            <a:extLst>
              <a:ext uri="{FF2B5EF4-FFF2-40B4-BE49-F238E27FC236}">
                <a16:creationId xmlns:a16="http://schemas.microsoft.com/office/drawing/2014/main" id="{FFBB8A78-2A9C-8E21-64A5-BCDB886A58FD}"/>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7BE3CE70-7B79-3015-189E-18A06900274E}"/>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7" name="Slide Number Placeholder 3">
            <a:extLst>
              <a:ext uri="{FF2B5EF4-FFF2-40B4-BE49-F238E27FC236}">
                <a16:creationId xmlns:a16="http://schemas.microsoft.com/office/drawing/2014/main" id="{D477B36D-0C1B-4FC7-964C-3572BDC0F28B}"/>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31</a:t>
            </a:fld>
            <a:endParaRPr lang="en-US"/>
          </a:p>
        </p:txBody>
      </p:sp>
      <p:sp>
        <p:nvSpPr>
          <p:cNvPr id="8" name="Title 1">
            <a:extLst>
              <a:ext uri="{FF2B5EF4-FFF2-40B4-BE49-F238E27FC236}">
                <a16:creationId xmlns:a16="http://schemas.microsoft.com/office/drawing/2014/main" id="{46838A00-6453-94D0-6B39-2E1F6C90B64A}"/>
              </a:ext>
            </a:extLst>
          </p:cNvPr>
          <p:cNvSpPr txBox="1">
            <a:spLocks/>
          </p:cNvSpPr>
          <p:nvPr/>
        </p:nvSpPr>
        <p:spPr>
          <a:xfrm>
            <a:off x="457199" y="960822"/>
            <a:ext cx="8958263" cy="835747"/>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r>
              <a:rPr lang="en-US" sz="3200" b="1">
                <a:solidFill>
                  <a:srgbClr val="FF0000"/>
                </a:solidFill>
                <a:latin typeface="Verdana" panose="020B0604030504040204" pitchFamily="34" charset="0"/>
                <a:ea typeface="Verdana" panose="020B0604030504040204" pitchFamily="34" charset="0"/>
                <a:cs typeface="Verdana" panose="020B0604030504040204" pitchFamily="34" charset="0"/>
              </a:rPr>
              <a:t>3.7 Experiment 3 – Finetuned Llama2</a:t>
            </a:r>
            <a:endPar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0" name="表格 9">
            <a:extLst>
              <a:ext uri="{FF2B5EF4-FFF2-40B4-BE49-F238E27FC236}">
                <a16:creationId xmlns:a16="http://schemas.microsoft.com/office/drawing/2014/main" id="{8EED92EE-69C0-74BB-BF58-6BFC5368F81D}"/>
              </a:ext>
            </a:extLst>
          </p:cNvPr>
          <p:cNvGraphicFramePr>
            <a:graphicFrameLocks noGrp="1"/>
          </p:cNvGraphicFramePr>
          <p:nvPr>
            <p:extLst>
              <p:ext uri="{D42A27DB-BD31-4B8C-83A1-F6EECF244321}">
                <p14:modId xmlns:p14="http://schemas.microsoft.com/office/powerpoint/2010/main" val="3821323711"/>
              </p:ext>
            </p:extLst>
          </p:nvPr>
        </p:nvGraphicFramePr>
        <p:xfrm>
          <a:off x="543080" y="3681756"/>
          <a:ext cx="8143718" cy="2250268"/>
        </p:xfrm>
        <a:graphic>
          <a:graphicData uri="http://schemas.openxmlformats.org/drawingml/2006/table">
            <a:tbl>
              <a:tblPr/>
              <a:tblGrid>
                <a:gridCol w="1445376">
                  <a:extLst>
                    <a:ext uri="{9D8B030D-6E8A-4147-A177-3AD203B41FA5}">
                      <a16:colId xmlns:a16="http://schemas.microsoft.com/office/drawing/2014/main" val="2043870953"/>
                    </a:ext>
                  </a:extLst>
                </a:gridCol>
                <a:gridCol w="1191915">
                  <a:extLst>
                    <a:ext uri="{9D8B030D-6E8A-4147-A177-3AD203B41FA5}">
                      <a16:colId xmlns:a16="http://schemas.microsoft.com/office/drawing/2014/main" val="398908331"/>
                    </a:ext>
                  </a:extLst>
                </a:gridCol>
                <a:gridCol w="1128515">
                  <a:extLst>
                    <a:ext uri="{9D8B030D-6E8A-4147-A177-3AD203B41FA5}">
                      <a16:colId xmlns:a16="http://schemas.microsoft.com/office/drawing/2014/main" val="3021424762"/>
                    </a:ext>
                  </a:extLst>
                </a:gridCol>
                <a:gridCol w="996813">
                  <a:extLst>
                    <a:ext uri="{9D8B030D-6E8A-4147-A177-3AD203B41FA5}">
                      <a16:colId xmlns:a16="http://schemas.microsoft.com/office/drawing/2014/main" val="3333472812"/>
                    </a:ext>
                  </a:extLst>
                </a:gridCol>
                <a:gridCol w="1188581">
                  <a:extLst>
                    <a:ext uri="{9D8B030D-6E8A-4147-A177-3AD203B41FA5}">
                      <a16:colId xmlns:a16="http://schemas.microsoft.com/office/drawing/2014/main" val="3322055391"/>
                    </a:ext>
                  </a:extLst>
                </a:gridCol>
                <a:gridCol w="1096259">
                  <a:extLst>
                    <a:ext uri="{9D8B030D-6E8A-4147-A177-3AD203B41FA5}">
                      <a16:colId xmlns:a16="http://schemas.microsoft.com/office/drawing/2014/main" val="3730397282"/>
                    </a:ext>
                  </a:extLst>
                </a:gridCol>
                <a:gridCol w="1096259">
                  <a:extLst>
                    <a:ext uri="{9D8B030D-6E8A-4147-A177-3AD203B41FA5}">
                      <a16:colId xmlns:a16="http://schemas.microsoft.com/office/drawing/2014/main" val="2232642222"/>
                    </a:ext>
                  </a:extLst>
                </a:gridCol>
              </a:tblGrid>
              <a:tr h="290924">
                <a:tc>
                  <a:txBody>
                    <a:bodyPr/>
                    <a:lstStyle/>
                    <a:p>
                      <a:pPr marL="0" algn="l" defTabSz="914377" rtl="0" eaLnBrk="1" fontAlgn="t" latinLnBrk="0" hangingPunct="1"/>
                      <a:r>
                        <a:rPr lang="zh-SG" altLang="en-US" sz="1800" b="1" kern="1200" dirty="0">
                          <a:solidFill>
                            <a:schemeClr val="tx1"/>
                          </a:solidFill>
                          <a:latin typeface="+mn-lt"/>
                          <a:ea typeface="+mn-ea"/>
                          <a:cs typeface="+mn-cs"/>
                        </a:rPr>
                        <a:t> </a:t>
                      </a: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latinLnBrk="0" hangingPunct="1"/>
                      <a:r>
                        <a:rPr lang="en-US" altLang="zh-SG" sz="1800" b="0" kern="1200" dirty="0">
                          <a:solidFill>
                            <a:schemeClr val="tx1"/>
                          </a:solidFill>
                          <a:latin typeface="+mn-lt"/>
                          <a:ea typeface="+mn-ea"/>
                          <a:cs typeface="+mn-cs"/>
                        </a:rPr>
                        <a:t>Comma</a:t>
                      </a:r>
                      <a:endParaRPr lang="zh-SG" altLang="en-US"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latinLnBrk="0" hangingPunct="1"/>
                      <a:r>
                        <a:rPr lang="en-US" altLang="zh-SG" sz="1800" b="0" kern="1200" dirty="0">
                          <a:solidFill>
                            <a:schemeClr val="tx1"/>
                          </a:solidFill>
                          <a:latin typeface="+mn-lt"/>
                          <a:ea typeface="+mn-ea"/>
                          <a:cs typeface="+mn-cs"/>
                        </a:rPr>
                        <a:t>Period</a:t>
                      </a:r>
                      <a:endParaRPr lang="zh-SG" altLang="en-US"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latinLnBrk="0" hangingPunct="1"/>
                      <a:r>
                        <a:rPr lang="en-US" altLang="zh-SG" sz="1800" b="0" kern="1200" dirty="0" err="1">
                          <a:solidFill>
                            <a:schemeClr val="tx1"/>
                          </a:solidFill>
                          <a:latin typeface="+mn-lt"/>
                          <a:ea typeface="+mn-ea"/>
                          <a:cs typeface="+mn-cs"/>
                        </a:rPr>
                        <a:t>Exclam</a:t>
                      </a:r>
                      <a:endParaRPr lang="zh-SG" altLang="en-US"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latinLnBrk="0" hangingPunct="1"/>
                      <a:r>
                        <a:rPr lang="en-US" altLang="zh-SG" sz="1800" b="0" kern="1200" dirty="0">
                          <a:solidFill>
                            <a:schemeClr val="tx1"/>
                          </a:solidFill>
                          <a:latin typeface="+mn-lt"/>
                          <a:ea typeface="+mn-ea"/>
                          <a:cs typeface="+mn-cs"/>
                        </a:rPr>
                        <a:t>Question</a:t>
                      </a:r>
                      <a:endParaRPr lang="zh-SG" altLang="en-US"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latinLnBrk="0" hangingPunct="1"/>
                      <a:r>
                        <a:rPr lang="en-US" altLang="zh-SG" sz="1800" b="0" kern="1200" dirty="0">
                          <a:solidFill>
                            <a:schemeClr val="tx1"/>
                          </a:solidFill>
                          <a:latin typeface="+mn-lt"/>
                          <a:ea typeface="+mn-ea"/>
                          <a:cs typeface="+mn-cs"/>
                        </a:rPr>
                        <a:t>Micro-F1</a:t>
                      </a:r>
                      <a:endParaRPr lang="zh-SG" altLang="en-US"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latinLnBrk="0" hangingPunct="1"/>
                      <a:r>
                        <a:rPr lang="en-US" altLang="zh-SG" sz="1800" b="0" kern="1200" dirty="0">
                          <a:solidFill>
                            <a:schemeClr val="tx1"/>
                          </a:solidFill>
                          <a:latin typeface="+mn-lt"/>
                          <a:ea typeface="+mn-ea"/>
                          <a:cs typeface="+mn-cs"/>
                        </a:rPr>
                        <a:t>Macro-F1</a:t>
                      </a:r>
                      <a:endParaRPr lang="zh-SG" altLang="en-US"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9074290"/>
                  </a:ext>
                </a:extLst>
              </a:tr>
              <a:tr h="532982">
                <a:tc>
                  <a:txBody>
                    <a:bodyPr/>
                    <a:lstStyle/>
                    <a:p>
                      <a:pPr marL="0" algn="l" defTabSz="914377" rtl="0" eaLnBrk="1" fontAlgn="t" latinLnBrk="0" hangingPunct="1">
                        <a:spcBef>
                          <a:spcPts val="0"/>
                        </a:spcBef>
                        <a:spcAft>
                          <a:spcPts val="0"/>
                        </a:spcAft>
                      </a:pPr>
                      <a:r>
                        <a:rPr lang="en-SG" sz="1800" b="0" kern="1200" dirty="0" err="1">
                          <a:solidFill>
                            <a:schemeClr val="tx1"/>
                          </a:solidFill>
                          <a:latin typeface="+mn-lt"/>
                          <a:ea typeface="+mn-ea"/>
                          <a:cs typeface="+mn-cs"/>
                        </a:rPr>
                        <a:t>Llama_base</a:t>
                      </a:r>
                      <a:endParaRPr lang="en-SG"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dirty="0">
                          <a:solidFill>
                            <a:schemeClr val="tx1"/>
                          </a:solidFill>
                          <a:latin typeface="+mn-lt"/>
                          <a:ea typeface="+mn-ea"/>
                          <a:cs typeface="+mn-cs"/>
                        </a:rPr>
                        <a:t>0.58</a:t>
                      </a:r>
                      <a:endParaRPr lang="zh-SG" altLang="en-US"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dirty="0">
                          <a:solidFill>
                            <a:schemeClr val="tx1"/>
                          </a:solidFill>
                          <a:latin typeface="+mn-lt"/>
                          <a:ea typeface="+mn-ea"/>
                          <a:cs typeface="+mn-cs"/>
                        </a:rPr>
                        <a:t>0.72</a:t>
                      </a:r>
                      <a:endParaRPr lang="zh-SG" altLang="en-US"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dirty="0">
                          <a:solidFill>
                            <a:schemeClr val="tx1"/>
                          </a:solidFill>
                          <a:latin typeface="+mn-lt"/>
                          <a:ea typeface="+mn-ea"/>
                          <a:cs typeface="+mn-cs"/>
                        </a:rPr>
                        <a:t>0.20</a:t>
                      </a:r>
                      <a:endParaRPr lang="zh-SG" altLang="en-US"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dirty="0">
                          <a:solidFill>
                            <a:schemeClr val="tx1"/>
                          </a:solidFill>
                          <a:latin typeface="+mn-lt"/>
                          <a:ea typeface="+mn-ea"/>
                          <a:cs typeface="+mn-cs"/>
                        </a:rPr>
                        <a:t>0.67</a:t>
                      </a:r>
                      <a:endParaRPr lang="zh-SG" altLang="en-US"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dirty="0">
                          <a:solidFill>
                            <a:schemeClr val="tx1"/>
                          </a:solidFill>
                          <a:latin typeface="+mn-lt"/>
                          <a:ea typeface="+mn-ea"/>
                          <a:cs typeface="+mn-cs"/>
                        </a:rPr>
                        <a:t>0.60</a:t>
                      </a:r>
                      <a:endParaRPr lang="zh-SG" altLang="en-US"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dirty="0">
                          <a:solidFill>
                            <a:schemeClr val="tx1"/>
                          </a:solidFill>
                          <a:latin typeface="+mn-lt"/>
                          <a:ea typeface="+mn-ea"/>
                          <a:cs typeface="+mn-cs"/>
                        </a:rPr>
                        <a:t>0.54</a:t>
                      </a:r>
                      <a:endParaRPr lang="zh-SG" altLang="en-US"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5377370"/>
                  </a:ext>
                </a:extLst>
              </a:tr>
              <a:tr h="532982">
                <a:tc>
                  <a:txBody>
                    <a:bodyPr/>
                    <a:lstStyle/>
                    <a:p>
                      <a:pPr marL="0" algn="l" defTabSz="914377" rtl="0" eaLnBrk="1" fontAlgn="t" latinLnBrk="0" hangingPunct="1">
                        <a:spcBef>
                          <a:spcPts val="0"/>
                        </a:spcBef>
                        <a:spcAft>
                          <a:spcPts val="0"/>
                        </a:spcAft>
                      </a:pPr>
                      <a:r>
                        <a:rPr lang="en-SG" sz="1800" b="0" kern="1200" dirty="0">
                          <a:solidFill>
                            <a:schemeClr val="tx1"/>
                          </a:solidFill>
                          <a:latin typeface="+mn-lt"/>
                          <a:ea typeface="+mn-ea"/>
                          <a:cs typeface="+mn-cs"/>
                        </a:rPr>
                        <a:t>Gemini</a:t>
                      </a: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a:solidFill>
                            <a:schemeClr val="tx1"/>
                          </a:solidFill>
                          <a:latin typeface="+mn-lt"/>
                          <a:ea typeface="+mn-ea"/>
                          <a:cs typeface="+mn-cs"/>
                        </a:rPr>
                        <a:t>0.63</a:t>
                      </a:r>
                      <a:endParaRPr lang="zh-SG" altLang="en-US" sz="1800" b="0" kern="120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dirty="0">
                          <a:solidFill>
                            <a:schemeClr val="tx1"/>
                          </a:solidFill>
                          <a:latin typeface="+mn-lt"/>
                          <a:ea typeface="+mn-ea"/>
                          <a:cs typeface="+mn-cs"/>
                        </a:rPr>
                        <a:t>0.74</a:t>
                      </a:r>
                      <a:endParaRPr lang="zh-SG" altLang="en-US"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dirty="0">
                          <a:solidFill>
                            <a:schemeClr val="tx1"/>
                          </a:solidFill>
                          <a:latin typeface="+mn-lt"/>
                          <a:ea typeface="+mn-ea"/>
                          <a:cs typeface="+mn-cs"/>
                        </a:rPr>
                        <a:t>0.31</a:t>
                      </a:r>
                      <a:endParaRPr lang="zh-SG" altLang="en-US"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1" kern="1200" dirty="0">
                          <a:solidFill>
                            <a:schemeClr val="tx1"/>
                          </a:solidFill>
                          <a:latin typeface="+mn-lt"/>
                          <a:ea typeface="+mn-ea"/>
                          <a:cs typeface="+mn-cs"/>
                        </a:rPr>
                        <a:t>0.76</a:t>
                      </a:r>
                      <a:endParaRPr lang="zh-SG" altLang="en-US" sz="1800" b="1"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dirty="0">
                          <a:solidFill>
                            <a:schemeClr val="tx1"/>
                          </a:solidFill>
                          <a:latin typeface="+mn-lt"/>
                          <a:ea typeface="+mn-ea"/>
                          <a:cs typeface="+mn-cs"/>
                        </a:rPr>
                        <a:t>0.65</a:t>
                      </a:r>
                      <a:endParaRPr lang="zh-SG" altLang="en-US"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dirty="0">
                          <a:solidFill>
                            <a:schemeClr val="tx1"/>
                          </a:solidFill>
                          <a:latin typeface="+mn-lt"/>
                          <a:ea typeface="+mn-ea"/>
                          <a:cs typeface="+mn-cs"/>
                        </a:rPr>
                        <a:t>0.61</a:t>
                      </a:r>
                      <a:endParaRPr lang="zh-SG" altLang="en-US"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231723"/>
                  </a:ext>
                </a:extLst>
              </a:tr>
              <a:tr h="498654">
                <a:tc>
                  <a:txBody>
                    <a:bodyPr/>
                    <a:lstStyle/>
                    <a:p>
                      <a:pPr marL="0" algn="l" defTabSz="914377" rtl="0" eaLnBrk="1" fontAlgn="t" latinLnBrk="0" hangingPunct="1">
                        <a:spcBef>
                          <a:spcPts val="0"/>
                        </a:spcBef>
                        <a:spcAft>
                          <a:spcPts val="0"/>
                        </a:spcAft>
                      </a:pPr>
                      <a:r>
                        <a:rPr lang="en-SG" sz="1800" b="0" kern="1200" dirty="0" err="1">
                          <a:solidFill>
                            <a:schemeClr val="tx1"/>
                          </a:solidFill>
                          <a:latin typeface="+mn-lt"/>
                          <a:ea typeface="+mn-ea"/>
                          <a:cs typeface="+mn-cs"/>
                        </a:rPr>
                        <a:t>Llama_finetune</a:t>
                      </a:r>
                      <a:endParaRPr lang="en-SG"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1" kern="1200" dirty="0">
                          <a:solidFill>
                            <a:schemeClr val="tx1"/>
                          </a:solidFill>
                          <a:latin typeface="+mn-lt"/>
                          <a:ea typeface="+mn-ea"/>
                          <a:cs typeface="+mn-cs"/>
                        </a:rPr>
                        <a:t>0.67</a:t>
                      </a:r>
                      <a:endParaRPr lang="zh-SG" altLang="en-US" sz="1800" b="1"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1" kern="1200" dirty="0">
                          <a:solidFill>
                            <a:schemeClr val="tx1"/>
                          </a:solidFill>
                          <a:latin typeface="+mn-lt"/>
                          <a:ea typeface="+mn-ea"/>
                          <a:cs typeface="+mn-cs"/>
                        </a:rPr>
                        <a:t>0.75</a:t>
                      </a:r>
                      <a:endParaRPr lang="zh-SG" altLang="en-US" sz="1800" b="1"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1" kern="1200" dirty="0">
                          <a:solidFill>
                            <a:schemeClr val="tx1"/>
                          </a:solidFill>
                          <a:latin typeface="+mn-lt"/>
                          <a:ea typeface="+mn-ea"/>
                          <a:cs typeface="+mn-cs"/>
                        </a:rPr>
                        <a:t>0.36</a:t>
                      </a:r>
                      <a:endParaRPr lang="zh-SG" altLang="en-US" sz="1800" b="1"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dirty="0">
                          <a:solidFill>
                            <a:schemeClr val="tx1"/>
                          </a:solidFill>
                          <a:latin typeface="+mn-lt"/>
                          <a:ea typeface="+mn-ea"/>
                          <a:cs typeface="+mn-cs"/>
                        </a:rPr>
                        <a:t>0.72</a:t>
                      </a:r>
                      <a:endParaRPr lang="zh-SG" altLang="en-US"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1" kern="1200" dirty="0">
                          <a:solidFill>
                            <a:schemeClr val="tx1"/>
                          </a:solidFill>
                          <a:latin typeface="+mn-lt"/>
                          <a:ea typeface="+mn-ea"/>
                          <a:cs typeface="+mn-cs"/>
                        </a:rPr>
                        <a:t>0.67</a:t>
                      </a:r>
                      <a:endParaRPr lang="zh-SG" altLang="en-US" sz="1800" b="1"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1" kern="1200" dirty="0">
                          <a:solidFill>
                            <a:schemeClr val="tx1"/>
                          </a:solidFill>
                          <a:latin typeface="+mn-lt"/>
                          <a:ea typeface="+mn-ea"/>
                          <a:cs typeface="+mn-cs"/>
                        </a:rPr>
                        <a:t>0.63</a:t>
                      </a:r>
                      <a:endParaRPr lang="zh-SG" altLang="en-US" sz="1800" b="1"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6664453"/>
                  </a:ext>
                </a:extLst>
              </a:tr>
            </a:tbl>
          </a:graphicData>
        </a:graphic>
      </p:graphicFrame>
      <p:graphicFrame>
        <p:nvGraphicFramePr>
          <p:cNvPr id="11" name="表格 10">
            <a:extLst>
              <a:ext uri="{FF2B5EF4-FFF2-40B4-BE49-F238E27FC236}">
                <a16:creationId xmlns:a16="http://schemas.microsoft.com/office/drawing/2014/main" id="{EBBD8151-A29D-0873-A4B7-2AE6C1DD0153}"/>
              </a:ext>
            </a:extLst>
          </p:cNvPr>
          <p:cNvGraphicFramePr>
            <a:graphicFrameLocks noGrp="1"/>
          </p:cNvGraphicFramePr>
          <p:nvPr/>
        </p:nvGraphicFramePr>
        <p:xfrm>
          <a:off x="785975" y="2462623"/>
          <a:ext cx="7708230" cy="1010920"/>
        </p:xfrm>
        <a:graphic>
          <a:graphicData uri="http://schemas.openxmlformats.org/drawingml/2006/table">
            <a:tbl>
              <a:tblPr firstRow="1" bandRow="1">
                <a:tableStyleId>{5C22544A-7EE6-4342-B048-85BDC9FD1C3A}</a:tableStyleId>
              </a:tblPr>
              <a:tblGrid>
                <a:gridCol w="1387643">
                  <a:extLst>
                    <a:ext uri="{9D8B030D-6E8A-4147-A177-3AD203B41FA5}">
                      <a16:colId xmlns:a16="http://schemas.microsoft.com/office/drawing/2014/main" val="3596551073"/>
                    </a:ext>
                  </a:extLst>
                </a:gridCol>
                <a:gridCol w="1181767">
                  <a:extLst>
                    <a:ext uri="{9D8B030D-6E8A-4147-A177-3AD203B41FA5}">
                      <a16:colId xmlns:a16="http://schemas.microsoft.com/office/drawing/2014/main" val="2813538510"/>
                    </a:ext>
                  </a:extLst>
                </a:gridCol>
                <a:gridCol w="1284705">
                  <a:extLst>
                    <a:ext uri="{9D8B030D-6E8A-4147-A177-3AD203B41FA5}">
                      <a16:colId xmlns:a16="http://schemas.microsoft.com/office/drawing/2014/main" val="632810079"/>
                    </a:ext>
                  </a:extLst>
                </a:gridCol>
                <a:gridCol w="1284705">
                  <a:extLst>
                    <a:ext uri="{9D8B030D-6E8A-4147-A177-3AD203B41FA5}">
                      <a16:colId xmlns:a16="http://schemas.microsoft.com/office/drawing/2014/main" val="3834221468"/>
                    </a:ext>
                  </a:extLst>
                </a:gridCol>
                <a:gridCol w="1284705">
                  <a:extLst>
                    <a:ext uri="{9D8B030D-6E8A-4147-A177-3AD203B41FA5}">
                      <a16:colId xmlns:a16="http://schemas.microsoft.com/office/drawing/2014/main" val="2231217241"/>
                    </a:ext>
                  </a:extLst>
                </a:gridCol>
                <a:gridCol w="1284705">
                  <a:extLst>
                    <a:ext uri="{9D8B030D-6E8A-4147-A177-3AD203B41FA5}">
                      <a16:colId xmlns:a16="http://schemas.microsoft.com/office/drawing/2014/main" val="1670859633"/>
                    </a:ext>
                  </a:extLst>
                </a:gridCol>
              </a:tblGrid>
              <a:tr h="370840">
                <a:tc>
                  <a:txBody>
                    <a:bodyPr/>
                    <a:lstStyle/>
                    <a:p>
                      <a:endParaRPr lang="zh-SG"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b="0" dirty="0">
                          <a:solidFill>
                            <a:schemeClr val="tx1"/>
                          </a:solidFill>
                        </a:rPr>
                        <a:t>Word</a:t>
                      </a:r>
                      <a:endParaRPr lang="zh-SG"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b="0" dirty="0">
                          <a:solidFill>
                            <a:schemeClr val="tx1"/>
                          </a:solidFill>
                        </a:rPr>
                        <a:t>Comma</a:t>
                      </a:r>
                      <a:endParaRPr lang="zh-SG"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b="0" dirty="0">
                          <a:solidFill>
                            <a:schemeClr val="tx1"/>
                          </a:solidFill>
                        </a:rPr>
                        <a:t>Period</a:t>
                      </a:r>
                      <a:endParaRPr lang="zh-SG"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b="0" dirty="0" err="1">
                          <a:solidFill>
                            <a:schemeClr val="tx1"/>
                          </a:solidFill>
                        </a:rPr>
                        <a:t>Exclam</a:t>
                      </a:r>
                      <a:endParaRPr lang="zh-SG"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b="0" dirty="0">
                          <a:solidFill>
                            <a:schemeClr val="tx1"/>
                          </a:solidFill>
                        </a:rPr>
                        <a:t>Question</a:t>
                      </a:r>
                      <a:endParaRPr lang="zh-SG"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9858173"/>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SG" b="0" dirty="0">
                          <a:solidFill>
                            <a:schemeClr val="tx1"/>
                          </a:solidFill>
                        </a:rPr>
                        <a:t>Sampled</a:t>
                      </a:r>
                      <a:r>
                        <a:rPr lang="en-US" altLang="zh-SG" b="1" dirty="0">
                          <a:solidFill>
                            <a:schemeClr val="tx1"/>
                          </a:solidFill>
                        </a:rPr>
                        <a:t> </a:t>
                      </a:r>
                      <a:r>
                        <a:rPr lang="en-US" altLang="zh-SG" b="0" dirty="0" err="1">
                          <a:solidFill>
                            <a:schemeClr val="tx1"/>
                          </a:solidFill>
                        </a:rPr>
                        <a:t>Libriheavy</a:t>
                      </a:r>
                      <a:endParaRPr lang="zh-SG"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dirty="0"/>
                        <a:t>29.9 K</a:t>
                      </a:r>
                      <a:endParaRPr lang="zh-SG"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dirty="0"/>
                        <a:t>2.3 K</a:t>
                      </a:r>
                      <a:endParaRPr lang="zh-SG"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dirty="0"/>
                        <a:t>1.2 K</a:t>
                      </a:r>
                      <a:endParaRPr lang="zh-SG"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dirty="0"/>
                        <a:t>385</a:t>
                      </a:r>
                      <a:endParaRPr lang="zh-SG"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dirty="0"/>
                        <a:t>140</a:t>
                      </a:r>
                      <a:endParaRPr lang="zh-SG"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2245397"/>
                  </a:ext>
                </a:extLst>
              </a:tr>
            </a:tbl>
          </a:graphicData>
        </a:graphic>
      </p:graphicFrame>
    </p:spTree>
    <p:extLst>
      <p:ext uri="{BB962C8B-B14F-4D97-AF65-F5344CB8AC3E}">
        <p14:creationId xmlns:p14="http://schemas.microsoft.com/office/powerpoint/2010/main" val="177793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Result Comparison (2)</a:t>
            </a: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41" name="矩形 40">
            <a:extLst>
              <a:ext uri="{FF2B5EF4-FFF2-40B4-BE49-F238E27FC236}">
                <a16:creationId xmlns:a16="http://schemas.microsoft.com/office/drawing/2014/main" id="{B6CC51ED-4E4A-D9F1-60E9-063BAE855658}"/>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42" name="直线箭头连接符 41">
            <a:extLst>
              <a:ext uri="{FF2B5EF4-FFF2-40B4-BE49-F238E27FC236}">
                <a16:creationId xmlns:a16="http://schemas.microsoft.com/office/drawing/2014/main" id="{2074C192-BC77-0E91-9107-135B0EB07CB3}"/>
              </a:ext>
            </a:extLst>
          </p:cNvPr>
          <p:cNvCxnSpPr>
            <a:cxnSpLocks/>
            <a:stCxn id="41"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5AE8F4B-59E7-B0B2-2A10-AFCEBF86F7E1}"/>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44" name="直线箭头连接符 43">
            <a:extLst>
              <a:ext uri="{FF2B5EF4-FFF2-40B4-BE49-F238E27FC236}">
                <a16:creationId xmlns:a16="http://schemas.microsoft.com/office/drawing/2014/main" id="{6429F583-D7CD-D7FC-2F9F-3B1AB52523B5}"/>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D7BB7976-933B-B603-07FA-F8BC3A3F1CD1}"/>
              </a:ext>
            </a:extLst>
          </p:cNvPr>
          <p:cNvSpPr/>
          <p:nvPr/>
        </p:nvSpPr>
        <p:spPr>
          <a:xfrm>
            <a:off x="4924930" y="331563"/>
            <a:ext cx="1716503" cy="46522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Experiment</a:t>
            </a:r>
            <a:endParaRPr kumimoji="1" lang="zh-SG" altLang="en-US" dirty="0"/>
          </a:p>
        </p:txBody>
      </p:sp>
      <p:cxnSp>
        <p:nvCxnSpPr>
          <p:cNvPr id="46" name="直线箭头连接符 45">
            <a:extLst>
              <a:ext uri="{FF2B5EF4-FFF2-40B4-BE49-F238E27FC236}">
                <a16:creationId xmlns:a16="http://schemas.microsoft.com/office/drawing/2014/main" id="{FFBB8A78-2A9C-8E21-64A5-BCDB886A58FD}"/>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7BE3CE70-7B79-3015-189E-18A06900274E}"/>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7" name="Slide Number Placeholder 3">
            <a:extLst>
              <a:ext uri="{FF2B5EF4-FFF2-40B4-BE49-F238E27FC236}">
                <a16:creationId xmlns:a16="http://schemas.microsoft.com/office/drawing/2014/main" id="{D477B36D-0C1B-4FC7-964C-3572BDC0F28B}"/>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32</a:t>
            </a:fld>
            <a:endParaRPr lang="en-US"/>
          </a:p>
        </p:txBody>
      </p:sp>
      <p:sp>
        <p:nvSpPr>
          <p:cNvPr id="8" name="Title 1">
            <a:extLst>
              <a:ext uri="{FF2B5EF4-FFF2-40B4-BE49-F238E27FC236}">
                <a16:creationId xmlns:a16="http://schemas.microsoft.com/office/drawing/2014/main" id="{46838A00-6453-94D0-6B39-2E1F6C90B64A}"/>
              </a:ext>
            </a:extLst>
          </p:cNvPr>
          <p:cNvSpPr txBox="1">
            <a:spLocks/>
          </p:cNvSpPr>
          <p:nvPr/>
        </p:nvSpPr>
        <p:spPr>
          <a:xfrm>
            <a:off x="457199" y="960822"/>
            <a:ext cx="8958263" cy="835747"/>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r>
              <a:rPr lang="en-US" sz="3200" b="1">
                <a:solidFill>
                  <a:srgbClr val="FF0000"/>
                </a:solidFill>
                <a:latin typeface="Verdana" panose="020B0604030504040204" pitchFamily="34" charset="0"/>
                <a:ea typeface="Verdana" panose="020B0604030504040204" pitchFamily="34" charset="0"/>
                <a:cs typeface="Verdana" panose="020B0604030504040204" pitchFamily="34" charset="0"/>
              </a:rPr>
              <a:t>3.7 Experiment 3 – Finetuned Llama2</a:t>
            </a:r>
            <a:endPar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 name="表格 1">
            <a:extLst>
              <a:ext uri="{FF2B5EF4-FFF2-40B4-BE49-F238E27FC236}">
                <a16:creationId xmlns:a16="http://schemas.microsoft.com/office/drawing/2014/main" id="{3E1AF8C7-5A7C-F38E-37E9-CD4BDBF9230F}"/>
              </a:ext>
            </a:extLst>
          </p:cNvPr>
          <p:cNvGraphicFramePr>
            <a:graphicFrameLocks noGrp="1"/>
          </p:cNvGraphicFramePr>
          <p:nvPr>
            <p:extLst>
              <p:ext uri="{D42A27DB-BD31-4B8C-83A1-F6EECF244321}">
                <p14:modId xmlns:p14="http://schemas.microsoft.com/office/powerpoint/2010/main" val="2962481822"/>
              </p:ext>
            </p:extLst>
          </p:nvPr>
        </p:nvGraphicFramePr>
        <p:xfrm>
          <a:off x="637679" y="3621375"/>
          <a:ext cx="8106271" cy="2019610"/>
        </p:xfrm>
        <a:graphic>
          <a:graphicData uri="http://schemas.openxmlformats.org/drawingml/2006/table">
            <a:tbl>
              <a:tblPr/>
              <a:tblGrid>
                <a:gridCol w="1723019">
                  <a:extLst>
                    <a:ext uri="{9D8B030D-6E8A-4147-A177-3AD203B41FA5}">
                      <a16:colId xmlns:a16="http://schemas.microsoft.com/office/drawing/2014/main" val="3648922260"/>
                    </a:ext>
                  </a:extLst>
                </a:gridCol>
                <a:gridCol w="1057275">
                  <a:extLst>
                    <a:ext uri="{9D8B030D-6E8A-4147-A177-3AD203B41FA5}">
                      <a16:colId xmlns:a16="http://schemas.microsoft.com/office/drawing/2014/main" val="95511986"/>
                    </a:ext>
                  </a:extLst>
                </a:gridCol>
                <a:gridCol w="1014413">
                  <a:extLst>
                    <a:ext uri="{9D8B030D-6E8A-4147-A177-3AD203B41FA5}">
                      <a16:colId xmlns:a16="http://schemas.microsoft.com/office/drawing/2014/main" val="1662890295"/>
                    </a:ext>
                  </a:extLst>
                </a:gridCol>
                <a:gridCol w="985837">
                  <a:extLst>
                    <a:ext uri="{9D8B030D-6E8A-4147-A177-3AD203B41FA5}">
                      <a16:colId xmlns:a16="http://schemas.microsoft.com/office/drawing/2014/main" val="3796094132"/>
                    </a:ext>
                  </a:extLst>
                </a:gridCol>
                <a:gridCol w="1114425">
                  <a:extLst>
                    <a:ext uri="{9D8B030D-6E8A-4147-A177-3AD203B41FA5}">
                      <a16:colId xmlns:a16="http://schemas.microsoft.com/office/drawing/2014/main" val="475027067"/>
                    </a:ext>
                  </a:extLst>
                </a:gridCol>
                <a:gridCol w="1132498">
                  <a:extLst>
                    <a:ext uri="{9D8B030D-6E8A-4147-A177-3AD203B41FA5}">
                      <a16:colId xmlns:a16="http://schemas.microsoft.com/office/drawing/2014/main" val="1486407901"/>
                    </a:ext>
                  </a:extLst>
                </a:gridCol>
                <a:gridCol w="1078804">
                  <a:extLst>
                    <a:ext uri="{9D8B030D-6E8A-4147-A177-3AD203B41FA5}">
                      <a16:colId xmlns:a16="http://schemas.microsoft.com/office/drawing/2014/main" val="1771062625"/>
                    </a:ext>
                  </a:extLst>
                </a:gridCol>
              </a:tblGrid>
              <a:tr h="0">
                <a:tc>
                  <a:txBody>
                    <a:bodyPr/>
                    <a:lstStyle/>
                    <a:p>
                      <a:pPr marL="0" algn="l" defTabSz="914377" rtl="0" eaLnBrk="1" fontAlgn="t" latinLnBrk="0" hangingPunct="1"/>
                      <a:r>
                        <a:rPr lang="zh-SG" altLang="en-US" sz="1800" b="0" kern="1200" dirty="0">
                          <a:solidFill>
                            <a:schemeClr val="tx1"/>
                          </a:solidFill>
                          <a:latin typeface="+mn-lt"/>
                          <a:ea typeface="+mn-ea"/>
                          <a:cs typeface="+mn-cs"/>
                        </a:rPr>
                        <a:t> </a:t>
                      </a: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r>
                        <a:rPr lang="en-US" altLang="zh-SG" sz="1800" b="0" kern="1200" dirty="0">
                          <a:solidFill>
                            <a:schemeClr val="tx1"/>
                          </a:solidFill>
                          <a:latin typeface="+mn-lt"/>
                          <a:ea typeface="+mn-ea"/>
                          <a:cs typeface="+mn-cs"/>
                        </a:rPr>
                        <a:t>Comma</a:t>
                      </a:r>
                      <a:endParaRPr lang="zh-SG" altLang="en-US"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r>
                        <a:rPr lang="en-US" altLang="zh-SG" sz="1800" b="0" kern="1200" dirty="0">
                          <a:solidFill>
                            <a:schemeClr val="tx1"/>
                          </a:solidFill>
                          <a:latin typeface="+mn-lt"/>
                          <a:ea typeface="+mn-ea"/>
                          <a:cs typeface="+mn-cs"/>
                        </a:rPr>
                        <a:t>Period</a:t>
                      </a:r>
                      <a:endParaRPr lang="zh-SG" altLang="en-US"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r>
                        <a:rPr lang="en-US" altLang="zh-SG" sz="1800" b="0" kern="1200" dirty="0">
                          <a:solidFill>
                            <a:schemeClr val="tx1"/>
                          </a:solidFill>
                          <a:latin typeface="+mn-lt"/>
                          <a:ea typeface="+mn-ea"/>
                          <a:cs typeface="+mn-cs"/>
                        </a:rPr>
                        <a:t>Exclaim</a:t>
                      </a:r>
                      <a:endParaRPr lang="zh-SG" altLang="en-US"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r>
                        <a:rPr lang="en-US" altLang="zh-SG" sz="1800" b="0" kern="1200" dirty="0">
                          <a:solidFill>
                            <a:schemeClr val="tx1"/>
                          </a:solidFill>
                          <a:latin typeface="+mn-lt"/>
                          <a:ea typeface="+mn-ea"/>
                          <a:cs typeface="+mn-cs"/>
                        </a:rPr>
                        <a:t>Question</a:t>
                      </a:r>
                      <a:endParaRPr lang="zh-SG" altLang="en-US"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r>
                        <a:rPr lang="en-US" altLang="zh-SG" sz="1800" b="0" kern="1200" dirty="0">
                          <a:solidFill>
                            <a:schemeClr val="tx1"/>
                          </a:solidFill>
                          <a:latin typeface="+mn-lt"/>
                          <a:ea typeface="+mn-ea"/>
                          <a:cs typeface="+mn-cs"/>
                        </a:rPr>
                        <a:t>Micro-F1</a:t>
                      </a:r>
                      <a:endParaRPr lang="zh-SG" altLang="en-US"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r>
                        <a:rPr lang="en-US" altLang="zh-SG" sz="1800" b="0" kern="1200" dirty="0">
                          <a:solidFill>
                            <a:schemeClr val="tx1"/>
                          </a:solidFill>
                          <a:latin typeface="+mn-lt"/>
                          <a:ea typeface="+mn-ea"/>
                          <a:cs typeface="+mn-cs"/>
                        </a:rPr>
                        <a:t>Macro-F1</a:t>
                      </a:r>
                      <a:endParaRPr lang="zh-SG" altLang="en-US"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8140001"/>
                  </a:ext>
                </a:extLst>
              </a:tr>
              <a:tr h="532982">
                <a:tc>
                  <a:txBody>
                    <a:bodyPr/>
                    <a:lstStyle/>
                    <a:p>
                      <a:pPr marL="0" algn="l" defTabSz="914377" rtl="0" eaLnBrk="1" fontAlgn="t" latinLnBrk="0" hangingPunct="1">
                        <a:spcBef>
                          <a:spcPts val="0"/>
                        </a:spcBef>
                        <a:spcAft>
                          <a:spcPts val="0"/>
                        </a:spcAft>
                      </a:pPr>
                      <a:r>
                        <a:rPr lang="en-SG" sz="1800" b="0" kern="1200" dirty="0" err="1">
                          <a:solidFill>
                            <a:schemeClr val="tx1"/>
                          </a:solidFill>
                          <a:latin typeface="+mn-lt"/>
                          <a:ea typeface="+mn-ea"/>
                          <a:cs typeface="+mn-cs"/>
                        </a:rPr>
                        <a:t>llama_base</a:t>
                      </a:r>
                      <a:endParaRPr lang="en-SG"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dirty="0">
                          <a:solidFill>
                            <a:schemeClr val="tx1"/>
                          </a:solidFill>
                          <a:latin typeface="+mn-lt"/>
                          <a:ea typeface="+mn-ea"/>
                          <a:cs typeface="+mn-cs"/>
                        </a:rPr>
                        <a:t>0.70</a:t>
                      </a:r>
                      <a:endParaRPr lang="zh-SG" altLang="en-US"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a:solidFill>
                            <a:schemeClr val="tx1"/>
                          </a:solidFill>
                          <a:latin typeface="+mn-lt"/>
                          <a:ea typeface="+mn-ea"/>
                          <a:cs typeface="+mn-cs"/>
                        </a:rPr>
                        <a:t>0.76</a:t>
                      </a:r>
                      <a:endParaRPr lang="zh-SG" altLang="en-US" sz="1800" b="0" kern="120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dirty="0">
                          <a:solidFill>
                            <a:schemeClr val="tx1"/>
                          </a:solidFill>
                          <a:latin typeface="+mn-lt"/>
                          <a:ea typeface="+mn-ea"/>
                          <a:cs typeface="+mn-cs"/>
                        </a:rPr>
                        <a:t>0.43</a:t>
                      </a:r>
                      <a:endParaRPr lang="zh-SG" altLang="en-US"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dirty="0">
                          <a:solidFill>
                            <a:schemeClr val="tx1"/>
                          </a:solidFill>
                          <a:latin typeface="+mn-lt"/>
                          <a:ea typeface="+mn-ea"/>
                          <a:cs typeface="+mn-cs"/>
                        </a:rPr>
                        <a:t>0.77</a:t>
                      </a:r>
                      <a:endParaRPr lang="zh-SG" altLang="en-US"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dirty="0">
                          <a:solidFill>
                            <a:schemeClr val="tx1"/>
                          </a:solidFill>
                          <a:latin typeface="+mn-lt"/>
                          <a:ea typeface="+mn-ea"/>
                          <a:cs typeface="+mn-cs"/>
                        </a:rPr>
                        <a:t>0.70</a:t>
                      </a:r>
                      <a:endParaRPr lang="zh-SG" altLang="en-US"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dirty="0">
                          <a:solidFill>
                            <a:schemeClr val="tx1"/>
                          </a:solidFill>
                          <a:latin typeface="+mn-lt"/>
                          <a:ea typeface="+mn-ea"/>
                          <a:cs typeface="+mn-cs"/>
                        </a:rPr>
                        <a:t>0.67</a:t>
                      </a:r>
                      <a:endParaRPr lang="zh-SG" altLang="en-US"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365798"/>
                  </a:ext>
                </a:extLst>
              </a:tr>
              <a:tr h="532982">
                <a:tc>
                  <a:txBody>
                    <a:bodyPr/>
                    <a:lstStyle/>
                    <a:p>
                      <a:pPr marL="0" algn="l" defTabSz="914377" rtl="0" eaLnBrk="1" fontAlgn="t" latinLnBrk="0" hangingPunct="1">
                        <a:spcBef>
                          <a:spcPts val="0"/>
                        </a:spcBef>
                        <a:spcAft>
                          <a:spcPts val="0"/>
                        </a:spcAft>
                      </a:pPr>
                      <a:r>
                        <a:rPr lang="en-SG" sz="1800" b="0" kern="1200" dirty="0" err="1">
                          <a:solidFill>
                            <a:schemeClr val="tx1"/>
                          </a:solidFill>
                          <a:latin typeface="+mn-lt"/>
                          <a:ea typeface="+mn-ea"/>
                          <a:cs typeface="+mn-cs"/>
                        </a:rPr>
                        <a:t>gemini</a:t>
                      </a:r>
                      <a:endParaRPr lang="en-SG"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1" kern="1200" dirty="0">
                          <a:solidFill>
                            <a:schemeClr val="tx1"/>
                          </a:solidFill>
                          <a:latin typeface="+mn-lt"/>
                          <a:ea typeface="+mn-ea"/>
                          <a:cs typeface="+mn-cs"/>
                        </a:rPr>
                        <a:t>0.69</a:t>
                      </a:r>
                      <a:endParaRPr lang="zh-SG" altLang="en-US" sz="1800" b="1"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1" kern="1200" dirty="0">
                          <a:solidFill>
                            <a:schemeClr val="tx1"/>
                          </a:solidFill>
                          <a:latin typeface="+mn-lt"/>
                          <a:ea typeface="+mn-ea"/>
                          <a:cs typeface="+mn-cs"/>
                        </a:rPr>
                        <a:t>0.79</a:t>
                      </a:r>
                      <a:endParaRPr lang="zh-SG" altLang="en-US" sz="1800" b="1"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a:solidFill>
                            <a:schemeClr val="tx1"/>
                          </a:solidFill>
                          <a:latin typeface="+mn-lt"/>
                          <a:ea typeface="+mn-ea"/>
                          <a:cs typeface="+mn-cs"/>
                        </a:rPr>
                        <a:t>0.61</a:t>
                      </a:r>
                      <a:endParaRPr lang="zh-SG" altLang="en-US" sz="1800" b="0" kern="120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a:solidFill>
                            <a:schemeClr val="tx1"/>
                          </a:solidFill>
                          <a:latin typeface="+mn-lt"/>
                          <a:ea typeface="+mn-ea"/>
                          <a:cs typeface="+mn-cs"/>
                        </a:rPr>
                        <a:t>0.84</a:t>
                      </a:r>
                      <a:endParaRPr lang="zh-SG" altLang="en-US" sz="1800" b="0" kern="120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1" kern="1200" dirty="0">
                          <a:solidFill>
                            <a:schemeClr val="tx1"/>
                          </a:solidFill>
                          <a:latin typeface="+mn-lt"/>
                          <a:ea typeface="+mn-ea"/>
                          <a:cs typeface="+mn-cs"/>
                        </a:rPr>
                        <a:t>0.72</a:t>
                      </a:r>
                      <a:endParaRPr lang="zh-SG" altLang="en-US" sz="1800" b="1"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1" kern="1200" dirty="0">
                          <a:solidFill>
                            <a:schemeClr val="tx1"/>
                          </a:solidFill>
                          <a:latin typeface="+mn-lt"/>
                          <a:ea typeface="+mn-ea"/>
                          <a:cs typeface="+mn-cs"/>
                        </a:rPr>
                        <a:t>0.73</a:t>
                      </a:r>
                      <a:endParaRPr lang="zh-SG" altLang="en-US" sz="1800" b="1"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3842841"/>
                  </a:ext>
                </a:extLst>
              </a:tr>
              <a:tr h="498654">
                <a:tc>
                  <a:txBody>
                    <a:bodyPr/>
                    <a:lstStyle/>
                    <a:p>
                      <a:pPr marL="0" algn="l" defTabSz="914377" rtl="0" eaLnBrk="1" fontAlgn="t" latinLnBrk="0" hangingPunct="1">
                        <a:spcBef>
                          <a:spcPts val="0"/>
                        </a:spcBef>
                        <a:spcAft>
                          <a:spcPts val="0"/>
                        </a:spcAft>
                      </a:pPr>
                      <a:r>
                        <a:rPr lang="en-SG" sz="1800" b="0" kern="1200" dirty="0" err="1">
                          <a:solidFill>
                            <a:schemeClr val="tx1"/>
                          </a:solidFill>
                          <a:latin typeface="+mn-lt"/>
                          <a:ea typeface="+mn-ea"/>
                          <a:cs typeface="+mn-cs"/>
                        </a:rPr>
                        <a:t>llama_finetune</a:t>
                      </a:r>
                      <a:endParaRPr lang="en-SG"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dirty="0">
                          <a:solidFill>
                            <a:schemeClr val="tx1"/>
                          </a:solidFill>
                          <a:latin typeface="+mn-lt"/>
                          <a:ea typeface="+mn-ea"/>
                          <a:cs typeface="+mn-cs"/>
                        </a:rPr>
                        <a:t>0.67</a:t>
                      </a:r>
                      <a:endParaRPr lang="zh-SG" altLang="en-US"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dirty="0">
                          <a:solidFill>
                            <a:schemeClr val="tx1"/>
                          </a:solidFill>
                          <a:latin typeface="+mn-lt"/>
                          <a:ea typeface="+mn-ea"/>
                          <a:cs typeface="+mn-cs"/>
                        </a:rPr>
                        <a:t>0.78</a:t>
                      </a:r>
                      <a:endParaRPr lang="zh-SG" altLang="en-US"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1" kern="1200" dirty="0">
                          <a:solidFill>
                            <a:schemeClr val="tx1"/>
                          </a:solidFill>
                          <a:latin typeface="+mn-lt"/>
                          <a:ea typeface="+mn-ea"/>
                          <a:cs typeface="+mn-cs"/>
                        </a:rPr>
                        <a:t>0.61</a:t>
                      </a:r>
                      <a:endParaRPr lang="zh-SG" altLang="en-US" sz="1800" b="1"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1" kern="1200" dirty="0">
                          <a:solidFill>
                            <a:schemeClr val="tx1"/>
                          </a:solidFill>
                          <a:latin typeface="+mn-lt"/>
                          <a:ea typeface="+mn-ea"/>
                          <a:cs typeface="+mn-cs"/>
                        </a:rPr>
                        <a:t>0.84</a:t>
                      </a:r>
                      <a:endParaRPr lang="zh-SG" altLang="en-US" sz="1800" b="1"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0" kern="1200" dirty="0">
                          <a:solidFill>
                            <a:schemeClr val="tx1"/>
                          </a:solidFill>
                          <a:latin typeface="+mn-lt"/>
                          <a:ea typeface="+mn-ea"/>
                          <a:cs typeface="+mn-cs"/>
                        </a:rPr>
                        <a:t>0.71</a:t>
                      </a:r>
                      <a:endParaRPr lang="zh-SG" altLang="en-US" sz="1800" b="0"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377" rtl="0" eaLnBrk="1" fontAlgn="t" latinLnBrk="0" hangingPunct="1">
                        <a:spcBef>
                          <a:spcPts val="0"/>
                        </a:spcBef>
                        <a:spcAft>
                          <a:spcPts val="0"/>
                        </a:spcAft>
                      </a:pPr>
                      <a:r>
                        <a:rPr lang="en-US" altLang="zh-SG" sz="1800" b="1" kern="1200" dirty="0">
                          <a:solidFill>
                            <a:schemeClr val="tx1"/>
                          </a:solidFill>
                          <a:latin typeface="+mn-lt"/>
                          <a:ea typeface="+mn-ea"/>
                          <a:cs typeface="+mn-cs"/>
                        </a:rPr>
                        <a:t>0.73</a:t>
                      </a:r>
                      <a:endParaRPr lang="zh-SG" altLang="en-US" sz="1800" b="1" kern="1200" dirty="0">
                        <a:solidFill>
                          <a:schemeClr val="tx1"/>
                        </a:solidFill>
                        <a:latin typeface="+mn-lt"/>
                        <a:ea typeface="+mn-ea"/>
                        <a:cs typeface="+mn-cs"/>
                      </a:endParaRPr>
                    </a:p>
                  </a:txBody>
                  <a:tcPr marL="90336" marR="90336" marT="90336" marB="903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3404363"/>
                  </a:ext>
                </a:extLst>
              </a:tr>
            </a:tbl>
          </a:graphicData>
        </a:graphic>
      </p:graphicFrame>
      <p:graphicFrame>
        <p:nvGraphicFramePr>
          <p:cNvPr id="4" name="表格 10">
            <a:extLst>
              <a:ext uri="{FF2B5EF4-FFF2-40B4-BE49-F238E27FC236}">
                <a16:creationId xmlns:a16="http://schemas.microsoft.com/office/drawing/2014/main" id="{3996CF15-D12C-0FC0-506E-ADF9D51ED450}"/>
              </a:ext>
            </a:extLst>
          </p:cNvPr>
          <p:cNvGraphicFramePr>
            <a:graphicFrameLocks noGrp="1"/>
          </p:cNvGraphicFramePr>
          <p:nvPr/>
        </p:nvGraphicFramePr>
        <p:xfrm>
          <a:off x="785975" y="2462623"/>
          <a:ext cx="7708230" cy="1010920"/>
        </p:xfrm>
        <a:graphic>
          <a:graphicData uri="http://schemas.openxmlformats.org/drawingml/2006/table">
            <a:tbl>
              <a:tblPr firstRow="1" bandRow="1">
                <a:tableStyleId>{5C22544A-7EE6-4342-B048-85BDC9FD1C3A}</a:tableStyleId>
              </a:tblPr>
              <a:tblGrid>
                <a:gridCol w="1387643">
                  <a:extLst>
                    <a:ext uri="{9D8B030D-6E8A-4147-A177-3AD203B41FA5}">
                      <a16:colId xmlns:a16="http://schemas.microsoft.com/office/drawing/2014/main" val="3596551073"/>
                    </a:ext>
                  </a:extLst>
                </a:gridCol>
                <a:gridCol w="1181767">
                  <a:extLst>
                    <a:ext uri="{9D8B030D-6E8A-4147-A177-3AD203B41FA5}">
                      <a16:colId xmlns:a16="http://schemas.microsoft.com/office/drawing/2014/main" val="2813538510"/>
                    </a:ext>
                  </a:extLst>
                </a:gridCol>
                <a:gridCol w="1284705">
                  <a:extLst>
                    <a:ext uri="{9D8B030D-6E8A-4147-A177-3AD203B41FA5}">
                      <a16:colId xmlns:a16="http://schemas.microsoft.com/office/drawing/2014/main" val="632810079"/>
                    </a:ext>
                  </a:extLst>
                </a:gridCol>
                <a:gridCol w="1284705">
                  <a:extLst>
                    <a:ext uri="{9D8B030D-6E8A-4147-A177-3AD203B41FA5}">
                      <a16:colId xmlns:a16="http://schemas.microsoft.com/office/drawing/2014/main" val="3834221468"/>
                    </a:ext>
                  </a:extLst>
                </a:gridCol>
                <a:gridCol w="1284705">
                  <a:extLst>
                    <a:ext uri="{9D8B030D-6E8A-4147-A177-3AD203B41FA5}">
                      <a16:colId xmlns:a16="http://schemas.microsoft.com/office/drawing/2014/main" val="2231217241"/>
                    </a:ext>
                  </a:extLst>
                </a:gridCol>
                <a:gridCol w="1284705">
                  <a:extLst>
                    <a:ext uri="{9D8B030D-6E8A-4147-A177-3AD203B41FA5}">
                      <a16:colId xmlns:a16="http://schemas.microsoft.com/office/drawing/2014/main" val="1670859633"/>
                    </a:ext>
                  </a:extLst>
                </a:gridCol>
              </a:tblGrid>
              <a:tr h="370840">
                <a:tc>
                  <a:txBody>
                    <a:bodyPr/>
                    <a:lstStyle/>
                    <a:p>
                      <a:endParaRPr lang="zh-SG"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b="0">
                          <a:solidFill>
                            <a:schemeClr val="tx1"/>
                          </a:solidFill>
                        </a:rPr>
                        <a:t>Word</a:t>
                      </a:r>
                      <a:endParaRPr lang="zh-SG"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b="0">
                          <a:solidFill>
                            <a:schemeClr val="tx1"/>
                          </a:solidFill>
                        </a:rPr>
                        <a:t>Comma</a:t>
                      </a:r>
                      <a:endParaRPr lang="zh-SG"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b="0">
                          <a:solidFill>
                            <a:schemeClr val="tx1"/>
                          </a:solidFill>
                        </a:rPr>
                        <a:t>Period</a:t>
                      </a:r>
                      <a:endParaRPr lang="zh-SG"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b="0">
                          <a:solidFill>
                            <a:schemeClr val="tx1"/>
                          </a:solidFill>
                        </a:rPr>
                        <a:t>Exclam</a:t>
                      </a:r>
                      <a:endParaRPr lang="zh-SG"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b="0">
                          <a:solidFill>
                            <a:schemeClr val="tx1"/>
                          </a:solidFill>
                        </a:rPr>
                        <a:t>Question</a:t>
                      </a:r>
                      <a:endParaRPr lang="zh-SG"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9858173"/>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SG" b="0" dirty="0">
                          <a:solidFill>
                            <a:schemeClr val="tx1"/>
                          </a:solidFill>
                        </a:rPr>
                        <a:t>Online   Book</a:t>
                      </a:r>
                      <a:endParaRPr lang="zh-SG"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dirty="0"/>
                        <a:t>16.9 K</a:t>
                      </a:r>
                      <a:endParaRPr lang="zh-SG"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dirty="0"/>
                        <a:t>1.5 K</a:t>
                      </a:r>
                      <a:endParaRPr lang="zh-SG"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dirty="0"/>
                        <a:t>0.7 K</a:t>
                      </a:r>
                      <a:endParaRPr lang="zh-SG"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dirty="0"/>
                        <a:t>236</a:t>
                      </a:r>
                      <a:endParaRPr lang="zh-SG"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SG" dirty="0"/>
                        <a:t>87</a:t>
                      </a:r>
                      <a:endParaRPr lang="zh-SG"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2245397"/>
                  </a:ext>
                </a:extLst>
              </a:tr>
            </a:tbl>
          </a:graphicData>
        </a:graphic>
      </p:graphicFrame>
    </p:spTree>
    <p:extLst>
      <p:ext uri="{BB962C8B-B14F-4D97-AF65-F5344CB8AC3E}">
        <p14:creationId xmlns:p14="http://schemas.microsoft.com/office/powerpoint/2010/main" val="802927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60822"/>
            <a:ext cx="8958263" cy="835747"/>
          </a:xfrm>
        </p:spPr>
        <p:txBody>
          <a:bodyPr>
            <a:no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3.7 Experiment 3 – Finetuned Llama2</a:t>
            </a: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199" y="1602781"/>
            <a:ext cx="8478255"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Reasons for Low Exclamation Performance (1)</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57200" y="2463802"/>
            <a:ext cx="8229600"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altLang="zh-SG" sz="2400" dirty="0">
                <a:solidFill>
                  <a:schemeClr val="tx1"/>
                </a:solidFill>
                <a:latin typeface="+mn-lt"/>
              </a:rPr>
              <a:t>I</a:t>
            </a:r>
            <a:r>
              <a:rPr lang="en-SG" altLang="zh-SG" sz="2400" dirty="0">
                <a:solidFill>
                  <a:schemeClr val="tx1"/>
                </a:solidFill>
                <a:effectLst/>
                <a:latin typeface="+mn-lt"/>
              </a:rPr>
              <a:t>nherent ambiguity of exclamation mark usage.</a:t>
            </a:r>
          </a:p>
          <a:p>
            <a:r>
              <a:rPr lang="en-SG" altLang="zh-SG" sz="2400" dirty="0">
                <a:solidFill>
                  <a:schemeClr val="tx1"/>
                </a:solidFill>
                <a:latin typeface="+mn-lt"/>
              </a:rPr>
              <a:t>V</a:t>
            </a:r>
            <a:r>
              <a:rPr lang="en-SG" altLang="zh-SG" sz="2400" dirty="0">
                <a:solidFill>
                  <a:schemeClr val="tx1"/>
                </a:solidFill>
                <a:effectLst/>
                <a:latin typeface="+mn-lt"/>
              </a:rPr>
              <a:t>ariable thresholds for employing exclamation marks.</a:t>
            </a:r>
          </a:p>
          <a:p>
            <a:endParaRPr lang="en-SG" altLang="zh-SG" sz="2400" dirty="0">
              <a:solidFill>
                <a:srgbClr val="0D0D0D"/>
              </a:solidFill>
              <a:latin typeface="+mn-lt"/>
            </a:endParaRPr>
          </a:p>
          <a:p>
            <a:endParaRPr lang="en-SG" altLang="zh-SG" sz="2400" dirty="0">
              <a:solidFill>
                <a:srgbClr val="0D0D0D"/>
              </a:solidFill>
              <a:latin typeface="+mn-lt"/>
            </a:endParaRPr>
          </a:p>
          <a:p>
            <a:endParaRPr lang="en-SG" altLang="zh-SG" sz="2400" dirty="0">
              <a:solidFill>
                <a:srgbClr val="0D0D0D"/>
              </a:solidFill>
              <a:latin typeface="+mn-lt"/>
            </a:endParaRPr>
          </a:p>
          <a:p>
            <a:endParaRPr lang="en-SG" altLang="zh-SG" sz="2400" dirty="0">
              <a:solidFill>
                <a:srgbClr val="0D0D0D"/>
              </a:solidFill>
              <a:latin typeface="+mn-lt"/>
            </a:endParaRPr>
          </a:p>
          <a:p>
            <a:endParaRPr lang="en-US" altLang="zh-SG" sz="2400" dirty="0">
              <a:solidFill>
                <a:srgbClr val="0D0D0D"/>
              </a:solidFill>
              <a:latin typeface="+mn-lt"/>
            </a:endParaRP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41" name="矩形 40">
            <a:extLst>
              <a:ext uri="{FF2B5EF4-FFF2-40B4-BE49-F238E27FC236}">
                <a16:creationId xmlns:a16="http://schemas.microsoft.com/office/drawing/2014/main" id="{B6CC51ED-4E4A-D9F1-60E9-063BAE855658}"/>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42" name="直线箭头连接符 41">
            <a:extLst>
              <a:ext uri="{FF2B5EF4-FFF2-40B4-BE49-F238E27FC236}">
                <a16:creationId xmlns:a16="http://schemas.microsoft.com/office/drawing/2014/main" id="{2074C192-BC77-0E91-9107-135B0EB07CB3}"/>
              </a:ext>
            </a:extLst>
          </p:cNvPr>
          <p:cNvCxnSpPr>
            <a:cxnSpLocks/>
            <a:stCxn id="41"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5AE8F4B-59E7-B0B2-2A10-AFCEBF86F7E1}"/>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44" name="直线箭头连接符 43">
            <a:extLst>
              <a:ext uri="{FF2B5EF4-FFF2-40B4-BE49-F238E27FC236}">
                <a16:creationId xmlns:a16="http://schemas.microsoft.com/office/drawing/2014/main" id="{6429F583-D7CD-D7FC-2F9F-3B1AB52523B5}"/>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D7BB7976-933B-B603-07FA-F8BC3A3F1CD1}"/>
              </a:ext>
            </a:extLst>
          </p:cNvPr>
          <p:cNvSpPr/>
          <p:nvPr/>
        </p:nvSpPr>
        <p:spPr>
          <a:xfrm>
            <a:off x="4924930" y="331563"/>
            <a:ext cx="1716503" cy="46522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Experiment</a:t>
            </a:r>
            <a:endParaRPr kumimoji="1" lang="zh-SG" altLang="en-US" dirty="0"/>
          </a:p>
        </p:txBody>
      </p:sp>
      <p:cxnSp>
        <p:nvCxnSpPr>
          <p:cNvPr id="46" name="直线箭头连接符 45">
            <a:extLst>
              <a:ext uri="{FF2B5EF4-FFF2-40B4-BE49-F238E27FC236}">
                <a16:creationId xmlns:a16="http://schemas.microsoft.com/office/drawing/2014/main" id="{FFBB8A78-2A9C-8E21-64A5-BCDB886A58FD}"/>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7BE3CE70-7B79-3015-189E-18A06900274E}"/>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16" name="Slide Number Placeholder 3">
            <a:extLst>
              <a:ext uri="{FF2B5EF4-FFF2-40B4-BE49-F238E27FC236}">
                <a16:creationId xmlns:a16="http://schemas.microsoft.com/office/drawing/2014/main" id="{5BAEB48B-546E-1CDB-A26D-AB7DBE00BC15}"/>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33</a:t>
            </a:fld>
            <a:endParaRPr lang="en-US"/>
          </a:p>
        </p:txBody>
      </p:sp>
      <p:pic>
        <p:nvPicPr>
          <p:cNvPr id="7" name="图片 6" descr="文本&#10;&#10;描述已自动生成">
            <a:extLst>
              <a:ext uri="{FF2B5EF4-FFF2-40B4-BE49-F238E27FC236}">
                <a16:creationId xmlns:a16="http://schemas.microsoft.com/office/drawing/2014/main" id="{C8F4A0B2-AEA0-E890-8A26-3CA27E178073}"/>
              </a:ext>
            </a:extLst>
          </p:cNvPr>
          <p:cNvPicPr>
            <a:picLocks noChangeAspect="1"/>
          </p:cNvPicPr>
          <p:nvPr/>
        </p:nvPicPr>
        <p:blipFill rotWithShape="1">
          <a:blip r:embed="rId3"/>
          <a:srcRect t="2466" b="39825"/>
          <a:stretch/>
        </p:blipFill>
        <p:spPr>
          <a:xfrm>
            <a:off x="596490" y="3621708"/>
            <a:ext cx="8443236" cy="2203934"/>
          </a:xfrm>
          <a:prstGeom prst="rect">
            <a:avLst/>
          </a:prstGeom>
        </p:spPr>
      </p:pic>
    </p:spTree>
    <p:extLst>
      <p:ext uri="{BB962C8B-B14F-4D97-AF65-F5344CB8AC3E}">
        <p14:creationId xmlns:p14="http://schemas.microsoft.com/office/powerpoint/2010/main" val="2805831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60822"/>
            <a:ext cx="8958263" cy="835747"/>
          </a:xfrm>
        </p:spPr>
        <p:txBody>
          <a:bodyPr>
            <a:no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3.7 Experiment 3 – Finetuned Llama2</a:t>
            </a: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199" y="1602781"/>
            <a:ext cx="8478255"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Reasons for Low Exclamation Performance (2)</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57200" y="2463802"/>
            <a:ext cx="8229600"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altLang="zh-SG" sz="2400" dirty="0">
                <a:solidFill>
                  <a:schemeClr val="tx1"/>
                </a:solidFill>
                <a:latin typeface="+mn-lt"/>
              </a:rPr>
              <a:t>C</a:t>
            </a:r>
            <a:r>
              <a:rPr lang="en-SG" altLang="zh-SG" sz="2400" dirty="0">
                <a:solidFill>
                  <a:schemeClr val="tx1"/>
                </a:solidFill>
                <a:effectLst/>
                <a:latin typeface="+mn-lt"/>
              </a:rPr>
              <a:t>ontextual dependence of exclamation marks.</a:t>
            </a:r>
          </a:p>
          <a:p>
            <a:r>
              <a:rPr lang="en-SG" altLang="zh-SG" sz="2400" dirty="0">
                <a:latin typeface="+mn-lt"/>
              </a:rPr>
              <a:t>I</a:t>
            </a:r>
            <a:r>
              <a:rPr lang="en-SG" altLang="zh-SG" sz="2400" dirty="0">
                <a:solidFill>
                  <a:schemeClr val="tx1"/>
                </a:solidFill>
                <a:effectLst/>
                <a:latin typeface="+mn-lt"/>
              </a:rPr>
              <a:t>nconsistent use of exclamation marks to convey emphasis or emotional intensity.</a:t>
            </a:r>
          </a:p>
          <a:p>
            <a:endParaRPr lang="en-SG" altLang="zh-SG" sz="2400" dirty="0">
              <a:solidFill>
                <a:srgbClr val="0D0D0D"/>
              </a:solidFill>
              <a:latin typeface="+mn-lt"/>
            </a:endParaRPr>
          </a:p>
          <a:p>
            <a:endParaRPr lang="en-SG" altLang="zh-SG" sz="2400" dirty="0">
              <a:solidFill>
                <a:srgbClr val="0D0D0D"/>
              </a:solidFill>
              <a:latin typeface="+mn-lt"/>
            </a:endParaRPr>
          </a:p>
          <a:p>
            <a:endParaRPr lang="en-SG" altLang="zh-SG" sz="2400" dirty="0">
              <a:solidFill>
                <a:srgbClr val="0D0D0D"/>
              </a:solidFill>
              <a:latin typeface="+mn-lt"/>
            </a:endParaRPr>
          </a:p>
          <a:p>
            <a:endParaRPr lang="en-SG" altLang="zh-SG" sz="2400" dirty="0">
              <a:solidFill>
                <a:srgbClr val="0D0D0D"/>
              </a:solidFill>
              <a:latin typeface="+mn-lt"/>
            </a:endParaRPr>
          </a:p>
          <a:p>
            <a:endParaRPr lang="en-US" altLang="zh-SG" sz="2400" dirty="0">
              <a:solidFill>
                <a:srgbClr val="0D0D0D"/>
              </a:solidFill>
              <a:latin typeface="+mn-lt"/>
            </a:endParaRP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41" name="矩形 40">
            <a:extLst>
              <a:ext uri="{FF2B5EF4-FFF2-40B4-BE49-F238E27FC236}">
                <a16:creationId xmlns:a16="http://schemas.microsoft.com/office/drawing/2014/main" id="{B6CC51ED-4E4A-D9F1-60E9-063BAE855658}"/>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42" name="直线箭头连接符 41">
            <a:extLst>
              <a:ext uri="{FF2B5EF4-FFF2-40B4-BE49-F238E27FC236}">
                <a16:creationId xmlns:a16="http://schemas.microsoft.com/office/drawing/2014/main" id="{2074C192-BC77-0E91-9107-135B0EB07CB3}"/>
              </a:ext>
            </a:extLst>
          </p:cNvPr>
          <p:cNvCxnSpPr>
            <a:cxnSpLocks/>
            <a:stCxn id="41"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5AE8F4B-59E7-B0B2-2A10-AFCEBF86F7E1}"/>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44" name="直线箭头连接符 43">
            <a:extLst>
              <a:ext uri="{FF2B5EF4-FFF2-40B4-BE49-F238E27FC236}">
                <a16:creationId xmlns:a16="http://schemas.microsoft.com/office/drawing/2014/main" id="{6429F583-D7CD-D7FC-2F9F-3B1AB52523B5}"/>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D7BB7976-933B-B603-07FA-F8BC3A3F1CD1}"/>
              </a:ext>
            </a:extLst>
          </p:cNvPr>
          <p:cNvSpPr/>
          <p:nvPr/>
        </p:nvSpPr>
        <p:spPr>
          <a:xfrm>
            <a:off x="4924930" y="331563"/>
            <a:ext cx="1716503" cy="46522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Experiment</a:t>
            </a:r>
            <a:endParaRPr kumimoji="1" lang="zh-SG" altLang="en-US" dirty="0"/>
          </a:p>
        </p:txBody>
      </p:sp>
      <p:cxnSp>
        <p:nvCxnSpPr>
          <p:cNvPr id="46" name="直线箭头连接符 45">
            <a:extLst>
              <a:ext uri="{FF2B5EF4-FFF2-40B4-BE49-F238E27FC236}">
                <a16:creationId xmlns:a16="http://schemas.microsoft.com/office/drawing/2014/main" id="{FFBB8A78-2A9C-8E21-64A5-BCDB886A58FD}"/>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7BE3CE70-7B79-3015-189E-18A06900274E}"/>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16" name="Slide Number Placeholder 3">
            <a:extLst>
              <a:ext uri="{FF2B5EF4-FFF2-40B4-BE49-F238E27FC236}">
                <a16:creationId xmlns:a16="http://schemas.microsoft.com/office/drawing/2014/main" id="{5BAEB48B-546E-1CDB-A26D-AB7DBE00BC15}"/>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34</a:t>
            </a:fld>
            <a:endParaRPr lang="en-US"/>
          </a:p>
        </p:txBody>
      </p:sp>
      <p:pic>
        <p:nvPicPr>
          <p:cNvPr id="4" name="图片 3" descr="文本&#10;&#10;描述已自动生成">
            <a:extLst>
              <a:ext uri="{FF2B5EF4-FFF2-40B4-BE49-F238E27FC236}">
                <a16:creationId xmlns:a16="http://schemas.microsoft.com/office/drawing/2014/main" id="{A61216B1-F397-05A3-C231-638501EE406B}"/>
              </a:ext>
            </a:extLst>
          </p:cNvPr>
          <p:cNvPicPr>
            <a:picLocks noChangeAspect="1"/>
          </p:cNvPicPr>
          <p:nvPr/>
        </p:nvPicPr>
        <p:blipFill rotWithShape="1">
          <a:blip r:embed="rId3"/>
          <a:srcRect t="62526" r="15032"/>
          <a:stretch/>
        </p:blipFill>
        <p:spPr>
          <a:xfrm>
            <a:off x="812889" y="4076086"/>
            <a:ext cx="7630524" cy="1522235"/>
          </a:xfrm>
          <a:prstGeom prst="rect">
            <a:avLst/>
          </a:prstGeom>
        </p:spPr>
      </p:pic>
    </p:spTree>
    <p:extLst>
      <p:ext uri="{BB962C8B-B14F-4D97-AF65-F5344CB8AC3E}">
        <p14:creationId xmlns:p14="http://schemas.microsoft.com/office/powerpoint/2010/main" val="2048056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p:nvPr/>
        </p:nvSpPr>
        <p:spPr>
          <a:xfrm>
            <a:off x="70716" y="962758"/>
            <a:ext cx="9002569" cy="1"/>
          </a:xfrm>
          <a:prstGeom prst="line">
            <a:avLst/>
          </a:prstGeom>
          <a:ln w="12700">
            <a:miter lim="400000"/>
          </a:ln>
          <a:effectLst>
            <a:outerShdw blurRad="190500" dist="8455" dir="5400000" rotWithShape="0">
              <a:srgbClr val="000000"/>
            </a:outerShdw>
          </a:effectLst>
        </p:spPr>
        <p:txBody>
          <a:bodyPr lIns="0" tIns="0" rIns="0" bIns="0" anchor="ctr"/>
          <a:lstStyle/>
          <a:p>
            <a:pPr lvl="0"/>
            <a:endParaRPr sz="1687"/>
          </a:p>
        </p:txBody>
      </p:sp>
      <p:sp>
        <p:nvSpPr>
          <p:cNvPr id="4" name="Slide Number Placeholder 3"/>
          <p:cNvSpPr>
            <a:spLocks noGrp="1"/>
          </p:cNvSpPr>
          <p:nvPr>
            <p:ph type="sldNum" sz="quarter" idx="12"/>
          </p:nvPr>
        </p:nvSpPr>
        <p:spPr/>
        <p:txBody>
          <a:bodyPr/>
          <a:lstStyle/>
          <a:p>
            <a:pPr lvl="0"/>
            <a:fld id="{86CB4B4D-7CA3-9044-876B-883B54F8677D}" type="slidenum">
              <a:rPr lang="en-US" smtClean="0"/>
              <a:t>35</a:t>
            </a:fld>
            <a:endParaRPr lang="en-US"/>
          </a:p>
        </p:txBody>
      </p:sp>
      <p:sp>
        <p:nvSpPr>
          <p:cNvPr id="2" name="Rectangle 1"/>
          <p:cNvSpPr/>
          <p:nvPr/>
        </p:nvSpPr>
        <p:spPr>
          <a:xfrm>
            <a:off x="254000" y="1779363"/>
            <a:ext cx="9144000" cy="5388647"/>
          </a:xfrm>
          <a:prstGeom prst="rect">
            <a:avLst/>
          </a:prstGeom>
          <a:ln w="12700">
            <a:miter lim="400000"/>
          </a:ln>
        </p:spPr>
        <p:txBody>
          <a:bodyPr wrap="square" lIns="180000" tIns="35719" rIns="180000" bIns="35719" anchor="t" anchorCtr="0">
            <a:noAutofit/>
          </a:bodyPr>
          <a:lstStyle/>
          <a:p>
            <a:pPr marL="457200" indent="-457200">
              <a:spcBef>
                <a:spcPts val="600"/>
              </a:spcBef>
              <a:spcAft>
                <a:spcPts val="600"/>
              </a:spcAft>
              <a:buFont typeface="Wingdings" charset="2"/>
              <a:buChar char="q"/>
            </a:pPr>
            <a:r>
              <a:rPr lang="en-US" sz="2400" b="1" dirty="0">
                <a:solidFill>
                  <a:srgbClr val="000000"/>
                </a:solidFill>
                <a:latin typeface="Helvetica" panose="020B0604020202020204" pitchFamily="34" charset="0"/>
                <a:ea typeface="Gill Sans"/>
                <a:cs typeface="Helvetica" panose="020B0604020202020204" pitchFamily="34" charset="0"/>
                <a:sym typeface="Helvetica Neue"/>
              </a:rPr>
              <a:t>Introduction</a:t>
            </a:r>
          </a:p>
          <a:p>
            <a:pPr marL="457200" indent="-457200">
              <a:spcBef>
                <a:spcPts val="600"/>
              </a:spcBef>
              <a:spcAft>
                <a:spcPts val="600"/>
              </a:spcAft>
              <a:buFont typeface="Wingdings" charset="2"/>
              <a:buChar char="q"/>
            </a:pPr>
            <a:r>
              <a:rPr lang="en-US" sz="2400" b="1" dirty="0">
                <a:solidFill>
                  <a:srgbClr val="000000"/>
                </a:solidFill>
                <a:latin typeface="Helvetica" panose="020B0604020202020204" pitchFamily="34" charset="0"/>
                <a:ea typeface="Gill Sans"/>
                <a:cs typeface="Helvetica" panose="020B0604020202020204" pitchFamily="34" charset="0"/>
                <a:sym typeface="Helvetica Neue"/>
              </a:rPr>
              <a:t>Methodology</a:t>
            </a:r>
          </a:p>
          <a:p>
            <a:pPr marL="457200" indent="-457200">
              <a:spcBef>
                <a:spcPts val="600"/>
              </a:spcBef>
              <a:spcAft>
                <a:spcPts val="600"/>
              </a:spcAft>
              <a:buFont typeface="Wingdings" charset="2"/>
              <a:buChar char="q"/>
            </a:pPr>
            <a:r>
              <a:rPr lang="en-US" sz="2400" b="1" dirty="0">
                <a:solidFill>
                  <a:srgbClr val="000000"/>
                </a:solidFill>
                <a:latin typeface="Helvetica" panose="020B0604020202020204" pitchFamily="34" charset="0"/>
                <a:ea typeface="Gill Sans"/>
                <a:cs typeface="Helvetica" panose="020B0604020202020204" pitchFamily="34" charset="0"/>
                <a:sym typeface="Helvetica Neue"/>
              </a:rPr>
              <a:t>Experiment</a:t>
            </a:r>
          </a:p>
          <a:p>
            <a:pPr marL="457200" lvl="0" indent="-457200">
              <a:spcBef>
                <a:spcPts val="600"/>
              </a:spcBef>
              <a:spcAft>
                <a:spcPts val="600"/>
              </a:spcAft>
              <a:buFont typeface="Wingdings" charset="2"/>
              <a:buChar char="q"/>
            </a:pPr>
            <a:r>
              <a:rPr lang="en-US" sz="2400" b="1" dirty="0">
                <a:solidFill>
                  <a:srgbClr val="000000"/>
                </a:solidFill>
                <a:latin typeface="Helvetica" panose="020B0604020202020204" pitchFamily="34" charset="0"/>
                <a:ea typeface="Gill Sans"/>
                <a:cs typeface="Helvetica" panose="020B0604020202020204" pitchFamily="34" charset="0"/>
                <a:sym typeface="Helvetica Neue"/>
              </a:rPr>
              <a:t>Conclusions &amp; Future Work</a:t>
            </a:r>
          </a:p>
          <a:p>
            <a:pPr marL="800100" lvl="1" indent="-342900">
              <a:spcBef>
                <a:spcPts val="600"/>
              </a:spcBef>
              <a:spcAft>
                <a:spcPts val="100"/>
              </a:spcAft>
              <a:buFont typeface="Arial" panose="020B0604020202020204" pitchFamily="34" charset="0"/>
              <a:buChar char="•"/>
            </a:pPr>
            <a:r>
              <a:rPr lang="en-US" altLang="zh-SG" sz="2000" dirty="0">
                <a:solidFill>
                  <a:srgbClr val="000000"/>
                </a:solidFill>
                <a:latin typeface="Helvetica" panose="020B0604020202020204" pitchFamily="34" charset="0"/>
                <a:ea typeface="Gill Sans"/>
                <a:cs typeface="Helvetica" panose="020B0604020202020204" pitchFamily="34" charset="0"/>
                <a:sym typeface="Helvetica Neue"/>
              </a:rPr>
              <a:t>Conclusions</a:t>
            </a:r>
          </a:p>
          <a:p>
            <a:pPr marL="800100" lvl="1" indent="-342900">
              <a:spcBef>
                <a:spcPts val="600"/>
              </a:spcBef>
              <a:spcAft>
                <a:spcPts val="100"/>
              </a:spcAft>
              <a:buFont typeface="Arial" panose="020B0604020202020204" pitchFamily="34" charset="0"/>
              <a:buChar char="•"/>
            </a:pPr>
            <a:r>
              <a:rPr lang="en-US" altLang="zh-SG" sz="2000" dirty="0">
                <a:solidFill>
                  <a:srgbClr val="000000"/>
                </a:solidFill>
                <a:latin typeface="Helvetica" panose="020B0604020202020204" pitchFamily="34" charset="0"/>
                <a:ea typeface="Gill Sans"/>
                <a:cs typeface="Helvetica" panose="020B0604020202020204" pitchFamily="34" charset="0"/>
                <a:sym typeface="Helvetica Neue"/>
              </a:rPr>
              <a:t>Future Work</a:t>
            </a:r>
          </a:p>
          <a:p>
            <a:pPr marL="800100" lvl="1" indent="-342900">
              <a:spcBef>
                <a:spcPts val="600"/>
              </a:spcBef>
              <a:spcAft>
                <a:spcPts val="100"/>
              </a:spcAft>
              <a:buFont typeface="Arial" panose="020B0604020202020204" pitchFamily="34" charset="0"/>
              <a:buChar char="•"/>
            </a:pPr>
            <a:r>
              <a:rPr lang="en-US" altLang="zh-SG" sz="2000" dirty="0">
                <a:solidFill>
                  <a:srgbClr val="000000"/>
                </a:solidFill>
                <a:latin typeface="Helvetica" panose="020B0604020202020204" pitchFamily="34" charset="0"/>
                <a:ea typeface="Gill Sans"/>
                <a:cs typeface="Helvetica" panose="020B0604020202020204" pitchFamily="34" charset="0"/>
                <a:sym typeface="Helvetica Neue"/>
              </a:rPr>
              <a:t>Contribution</a:t>
            </a:r>
          </a:p>
          <a:p>
            <a:pPr marL="457200" lvl="0" indent="-457200">
              <a:spcBef>
                <a:spcPts val="600"/>
              </a:spcBef>
              <a:spcAft>
                <a:spcPts val="600"/>
              </a:spcAft>
              <a:buFont typeface="Wingdings" charset="2"/>
              <a:buChar char="q"/>
            </a:pPr>
            <a:endParaRPr lang="en-US" sz="2400" b="1" dirty="0">
              <a:solidFill>
                <a:srgbClr val="000000"/>
              </a:solidFill>
              <a:latin typeface="Helvetica" panose="020B0604020202020204" pitchFamily="34" charset="0"/>
              <a:ea typeface="Gill Sans"/>
              <a:cs typeface="Helvetica" panose="020B0604020202020204" pitchFamily="34" charset="0"/>
              <a:sym typeface="Helvetica Neue"/>
            </a:endParaRPr>
          </a:p>
        </p:txBody>
      </p:sp>
      <p:sp>
        <p:nvSpPr>
          <p:cNvPr id="5" name="Footer Placeholder 4"/>
          <p:cNvSpPr>
            <a:spLocks noGrp="1"/>
          </p:cNvSpPr>
          <p:nvPr>
            <p:ph type="ftr" sz="quarter" idx="11"/>
          </p:nvPr>
        </p:nvSpPr>
        <p:spPr/>
        <p:txBody>
          <a:bodyPr/>
          <a:lstStyle/>
          <a:p>
            <a:r>
              <a:rPr lang="en-US" dirty="0"/>
              <a:t>School of Computer Science and Engineering</a:t>
            </a:r>
          </a:p>
        </p:txBody>
      </p:sp>
      <p:sp>
        <p:nvSpPr>
          <p:cNvPr id="6" name="Title 1">
            <a:extLst>
              <a:ext uri="{FF2B5EF4-FFF2-40B4-BE49-F238E27FC236}">
                <a16:creationId xmlns:a16="http://schemas.microsoft.com/office/drawing/2014/main" id="{DE8CE93E-320C-F39B-888B-D1F3F3304D02}"/>
              </a:ext>
            </a:extLst>
          </p:cNvPr>
          <p:cNvSpPr txBox="1">
            <a:spLocks/>
          </p:cNvSpPr>
          <p:nvPr/>
        </p:nvSpPr>
        <p:spPr>
          <a:xfrm>
            <a:off x="387351" y="1085477"/>
            <a:ext cx="8229600" cy="835747"/>
          </a:xfrm>
          <a:prstGeom prst="rect">
            <a:avLst/>
          </a:prstGeom>
        </p:spPr>
        <p:txBody>
          <a:bodyPr/>
          <a:lstStyle>
            <a:lvl1pPr algn="l" defTabSz="457200" rtl="0" eaLnBrk="1" latinLnBrk="0" hangingPunct="1">
              <a:spcBef>
                <a:spcPct val="0"/>
              </a:spcBef>
              <a:buNone/>
              <a:defRPr sz="4400" kern="1200">
                <a:solidFill>
                  <a:schemeClr val="tx1"/>
                </a:solidFill>
                <a:latin typeface="Arial"/>
                <a:ea typeface="+mj-ea"/>
                <a:cs typeface="+mj-cs"/>
              </a:defRPr>
            </a:lvl1p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Outline</a:t>
            </a:r>
          </a:p>
        </p:txBody>
      </p:sp>
      <p:sp>
        <p:nvSpPr>
          <p:cNvPr id="3" name="矩形 2">
            <a:extLst>
              <a:ext uri="{FF2B5EF4-FFF2-40B4-BE49-F238E27FC236}">
                <a16:creationId xmlns:a16="http://schemas.microsoft.com/office/drawing/2014/main" id="{E6CB81E3-8567-C4AB-2D68-B62DDF344305}"/>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14" name="直线箭头连接符 13">
            <a:extLst>
              <a:ext uri="{FF2B5EF4-FFF2-40B4-BE49-F238E27FC236}">
                <a16:creationId xmlns:a16="http://schemas.microsoft.com/office/drawing/2014/main" id="{0DE0B47E-9E83-58D7-8EDB-183B25643189}"/>
              </a:ext>
            </a:extLst>
          </p:cNvPr>
          <p:cNvCxnSpPr>
            <a:cxnSpLocks/>
            <a:stCxn id="3"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306913F8-324E-7CA5-CC16-FDE65276C980}"/>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16" name="直线箭头连接符 15">
            <a:extLst>
              <a:ext uri="{FF2B5EF4-FFF2-40B4-BE49-F238E27FC236}">
                <a16:creationId xmlns:a16="http://schemas.microsoft.com/office/drawing/2014/main" id="{EE0F1F14-A170-B26C-30D0-1FE9724BA582}"/>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0FC2E6E8-F5AC-2508-618B-19EF1D1E81BD}"/>
              </a:ext>
            </a:extLst>
          </p:cNvPr>
          <p:cNvSpPr/>
          <p:nvPr/>
        </p:nvSpPr>
        <p:spPr>
          <a:xfrm>
            <a:off x="4924930"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Experiment</a:t>
            </a:r>
            <a:endParaRPr kumimoji="1" lang="zh-SG" altLang="en-US" dirty="0">
              <a:solidFill>
                <a:schemeClr val="tx1"/>
              </a:solidFill>
            </a:endParaRPr>
          </a:p>
        </p:txBody>
      </p:sp>
      <p:cxnSp>
        <p:nvCxnSpPr>
          <p:cNvPr id="18" name="直线箭头连接符 17">
            <a:extLst>
              <a:ext uri="{FF2B5EF4-FFF2-40B4-BE49-F238E27FC236}">
                <a16:creationId xmlns:a16="http://schemas.microsoft.com/office/drawing/2014/main" id="{19250A46-CF99-06AA-63E7-0E7770EE6BBB}"/>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1200982E-31D6-F88E-76B0-3D47757CFF5D}"/>
              </a:ext>
            </a:extLst>
          </p:cNvPr>
          <p:cNvSpPr/>
          <p:nvPr/>
        </p:nvSpPr>
        <p:spPr>
          <a:xfrm>
            <a:off x="7218952" y="331563"/>
            <a:ext cx="1716503" cy="46522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Conclusion</a:t>
            </a:r>
            <a:endParaRPr kumimoji="1" lang="zh-SG" altLang="en-US" dirty="0"/>
          </a:p>
        </p:txBody>
      </p:sp>
    </p:spTree>
    <p:extLst>
      <p:ext uri="{BB962C8B-B14F-4D97-AF65-F5344CB8AC3E}">
        <p14:creationId xmlns:p14="http://schemas.microsoft.com/office/powerpoint/2010/main" val="3485276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60822"/>
            <a:ext cx="8958263" cy="835747"/>
          </a:xfrm>
        </p:spPr>
        <p:txBody>
          <a:bodyPr>
            <a:no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4.1 Conclusions &amp; Future Work</a:t>
            </a: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199" y="1602781"/>
            <a:ext cx="8478255"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Conclusions</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57199" y="2463802"/>
            <a:ext cx="8372475"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altLang="zh-SG" sz="2400" dirty="0">
                <a:solidFill>
                  <a:schemeClr val="tx1"/>
                </a:solidFill>
                <a:latin typeface="+mn-lt"/>
              </a:rPr>
              <a:t>M</a:t>
            </a:r>
            <a:r>
              <a:rPr lang="en-SG" altLang="zh-SG" sz="2400" dirty="0">
                <a:solidFill>
                  <a:schemeClr val="tx1"/>
                </a:solidFill>
                <a:effectLst/>
                <a:latin typeface="+mn-lt"/>
              </a:rPr>
              <a:t>odel checkpoin</a:t>
            </a:r>
            <a:r>
              <a:rPr lang="en-SG" altLang="zh-SG" sz="2400" dirty="0">
                <a:solidFill>
                  <a:schemeClr val="tx1"/>
                </a:solidFill>
                <a:effectLst/>
                <a:latin typeface="CMR12"/>
              </a:rPr>
              <a:t>t ensemble for XLM-</a:t>
            </a:r>
            <a:r>
              <a:rPr lang="en-SG" altLang="zh-SG" sz="2400" dirty="0" err="1">
                <a:solidFill>
                  <a:schemeClr val="tx1"/>
                </a:solidFill>
                <a:effectLst/>
                <a:latin typeface="CMR12"/>
              </a:rPr>
              <a:t>RoBERTa</a:t>
            </a:r>
            <a:r>
              <a:rPr lang="en-SG" altLang="zh-SG" sz="2400" dirty="0">
                <a:solidFill>
                  <a:schemeClr val="tx1"/>
                </a:solidFill>
                <a:effectLst/>
                <a:latin typeface="CMR12"/>
              </a:rPr>
              <a:t> </a:t>
            </a:r>
            <a:r>
              <a:rPr lang="en-SG" altLang="zh-SG" sz="2400" dirty="0">
                <a:solidFill>
                  <a:schemeClr val="tx1"/>
                </a:solidFill>
                <a:latin typeface="+mn-lt"/>
              </a:rPr>
              <a:t>improves 1-3% in F1-Score.</a:t>
            </a:r>
          </a:p>
          <a:p>
            <a:r>
              <a:rPr lang="en-SG" altLang="zh-SG" sz="2400" dirty="0">
                <a:effectLst/>
                <a:latin typeface="+mn-lt"/>
              </a:rPr>
              <a:t>LLM </a:t>
            </a:r>
            <a:r>
              <a:rPr lang="en-SG" altLang="zh-SG" sz="2400" dirty="0">
                <a:latin typeface="+mn-lt"/>
              </a:rPr>
              <a:t>o</a:t>
            </a:r>
            <a:r>
              <a:rPr lang="en-SG" altLang="zh-SG" sz="2400" dirty="0">
                <a:effectLst/>
                <a:latin typeface="+mn-lt"/>
              </a:rPr>
              <a:t>utput postprocessing step is necessary.</a:t>
            </a:r>
            <a:endParaRPr lang="en-SG" altLang="zh-SG" sz="2400" dirty="0">
              <a:solidFill>
                <a:schemeClr val="tx1"/>
              </a:solidFill>
              <a:effectLst/>
              <a:latin typeface="+mn-lt"/>
            </a:endParaRPr>
          </a:p>
          <a:p>
            <a:r>
              <a:rPr lang="en-SG" altLang="zh-SG" sz="2400" dirty="0">
                <a:solidFill>
                  <a:schemeClr val="tx1"/>
                </a:solidFill>
                <a:effectLst/>
                <a:latin typeface="+mn-lt"/>
              </a:rPr>
              <a:t>Prompt engineering canno</a:t>
            </a:r>
            <a:r>
              <a:rPr lang="en-SG" altLang="zh-SG" sz="2400" dirty="0">
                <a:latin typeface="+mn-lt"/>
              </a:rPr>
              <a:t>t mitigate generative nature of LLMs.</a:t>
            </a:r>
          </a:p>
          <a:p>
            <a:r>
              <a:rPr lang="en-SG" altLang="zh-SG" sz="2400" dirty="0">
                <a:solidFill>
                  <a:schemeClr val="tx1"/>
                </a:solidFill>
                <a:effectLst/>
                <a:latin typeface="+mn-lt"/>
              </a:rPr>
              <a:t>Fine</a:t>
            </a:r>
            <a:r>
              <a:rPr lang="en-SG" altLang="zh-SG" sz="2400" dirty="0">
                <a:latin typeface="+mn-lt"/>
              </a:rPr>
              <a:t>-tuning Llama-2 with </a:t>
            </a:r>
            <a:r>
              <a:rPr lang="en-SG" altLang="zh-SG" sz="2400" dirty="0" err="1">
                <a:latin typeface="+mn-lt"/>
              </a:rPr>
              <a:t>LoRA</a:t>
            </a:r>
            <a:r>
              <a:rPr lang="en-SG" altLang="zh-SG" sz="2400" dirty="0">
                <a:latin typeface="+mn-lt"/>
              </a:rPr>
              <a:t> shows a competitive result against SOTA Gemini with 0.73 F1 Score.</a:t>
            </a:r>
            <a:endParaRPr lang="en-SG" altLang="zh-SG" sz="2400" dirty="0">
              <a:solidFill>
                <a:schemeClr val="tx1"/>
              </a:solidFill>
              <a:effectLst/>
              <a:latin typeface="+mn-lt"/>
            </a:endParaRPr>
          </a:p>
          <a:p>
            <a:endParaRPr lang="en-SG" altLang="zh-SG" sz="2400" dirty="0">
              <a:solidFill>
                <a:srgbClr val="0D0D0D"/>
              </a:solidFill>
              <a:latin typeface="+mn-lt"/>
            </a:endParaRPr>
          </a:p>
          <a:p>
            <a:endParaRPr lang="en-SG" altLang="zh-SG" sz="2400" dirty="0">
              <a:solidFill>
                <a:srgbClr val="0D0D0D"/>
              </a:solidFill>
              <a:latin typeface="+mn-lt"/>
            </a:endParaRPr>
          </a:p>
          <a:p>
            <a:endParaRPr lang="en-SG" altLang="zh-SG" sz="2400" dirty="0">
              <a:solidFill>
                <a:srgbClr val="0D0D0D"/>
              </a:solidFill>
              <a:latin typeface="+mn-lt"/>
            </a:endParaRPr>
          </a:p>
          <a:p>
            <a:endParaRPr lang="en-SG" altLang="zh-SG" sz="2400" dirty="0">
              <a:solidFill>
                <a:srgbClr val="0D0D0D"/>
              </a:solidFill>
              <a:latin typeface="+mn-lt"/>
            </a:endParaRPr>
          </a:p>
          <a:p>
            <a:endParaRPr lang="en-US" altLang="zh-SG" sz="2400" dirty="0">
              <a:solidFill>
                <a:srgbClr val="0D0D0D"/>
              </a:solidFill>
              <a:latin typeface="+mn-lt"/>
            </a:endParaRP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16" name="Slide Number Placeholder 3">
            <a:extLst>
              <a:ext uri="{FF2B5EF4-FFF2-40B4-BE49-F238E27FC236}">
                <a16:creationId xmlns:a16="http://schemas.microsoft.com/office/drawing/2014/main" id="{5BAEB48B-546E-1CDB-A26D-AB7DBE00BC15}"/>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36</a:t>
            </a:fld>
            <a:endParaRPr lang="en-US"/>
          </a:p>
        </p:txBody>
      </p:sp>
      <p:sp>
        <p:nvSpPr>
          <p:cNvPr id="4" name="矩形 3">
            <a:extLst>
              <a:ext uri="{FF2B5EF4-FFF2-40B4-BE49-F238E27FC236}">
                <a16:creationId xmlns:a16="http://schemas.microsoft.com/office/drawing/2014/main" id="{6026E8AB-71D0-CF19-2A30-C13FC19C5484}"/>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7" name="直线箭头连接符 6">
            <a:extLst>
              <a:ext uri="{FF2B5EF4-FFF2-40B4-BE49-F238E27FC236}">
                <a16:creationId xmlns:a16="http://schemas.microsoft.com/office/drawing/2014/main" id="{C26A1DA2-152D-A502-99EF-6198C64EA59D}"/>
              </a:ext>
            </a:extLst>
          </p:cNvPr>
          <p:cNvCxnSpPr>
            <a:cxnSpLocks/>
            <a:stCxn id="4"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9A3916D-1D9E-1DD0-9690-FB71326E9FDB}"/>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9" name="直线箭头连接符 8">
            <a:extLst>
              <a:ext uri="{FF2B5EF4-FFF2-40B4-BE49-F238E27FC236}">
                <a16:creationId xmlns:a16="http://schemas.microsoft.com/office/drawing/2014/main" id="{8ACB828E-4E5A-3F58-2595-B47C7E5C5514}"/>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84A1F6BE-0F08-DB5D-D920-947D20541EDA}"/>
              </a:ext>
            </a:extLst>
          </p:cNvPr>
          <p:cNvSpPr/>
          <p:nvPr/>
        </p:nvSpPr>
        <p:spPr>
          <a:xfrm>
            <a:off x="4924930"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Experiment</a:t>
            </a:r>
            <a:endParaRPr kumimoji="1" lang="zh-SG" altLang="en-US" dirty="0">
              <a:solidFill>
                <a:schemeClr val="tx1"/>
              </a:solidFill>
            </a:endParaRPr>
          </a:p>
        </p:txBody>
      </p:sp>
      <p:cxnSp>
        <p:nvCxnSpPr>
          <p:cNvPr id="11" name="直线箭头连接符 10">
            <a:extLst>
              <a:ext uri="{FF2B5EF4-FFF2-40B4-BE49-F238E27FC236}">
                <a16:creationId xmlns:a16="http://schemas.microsoft.com/office/drawing/2014/main" id="{3E3C3E6C-3E53-EABE-6602-56E18124A9A0}"/>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B16C07E-8523-84A5-39E2-6241FAEA9CAD}"/>
              </a:ext>
            </a:extLst>
          </p:cNvPr>
          <p:cNvSpPr/>
          <p:nvPr/>
        </p:nvSpPr>
        <p:spPr>
          <a:xfrm>
            <a:off x="7218952" y="331563"/>
            <a:ext cx="1716503" cy="46522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Conclusion</a:t>
            </a:r>
            <a:endParaRPr kumimoji="1" lang="zh-SG" altLang="en-US" dirty="0"/>
          </a:p>
        </p:txBody>
      </p:sp>
      <p:grpSp>
        <p:nvGrpSpPr>
          <p:cNvPr id="13" name="组合 12">
            <a:extLst>
              <a:ext uri="{FF2B5EF4-FFF2-40B4-BE49-F238E27FC236}">
                <a16:creationId xmlns:a16="http://schemas.microsoft.com/office/drawing/2014/main" id="{AE3B52A8-3849-B152-1330-37A7F0AA56A9}"/>
              </a:ext>
            </a:extLst>
          </p:cNvPr>
          <p:cNvGrpSpPr/>
          <p:nvPr/>
        </p:nvGrpSpPr>
        <p:grpSpPr>
          <a:xfrm>
            <a:off x="457199" y="5092235"/>
            <a:ext cx="8458200" cy="744754"/>
            <a:chOff x="685800" y="2684247"/>
            <a:chExt cx="7772400" cy="520490"/>
          </a:xfrm>
        </p:grpSpPr>
        <p:pic>
          <p:nvPicPr>
            <p:cNvPr id="14" name="图片 13">
              <a:extLst>
                <a:ext uri="{FF2B5EF4-FFF2-40B4-BE49-F238E27FC236}">
                  <a16:creationId xmlns:a16="http://schemas.microsoft.com/office/drawing/2014/main" id="{87E3487C-939D-213D-82DF-890040FA1BF8}"/>
                </a:ext>
              </a:extLst>
            </p:cNvPr>
            <p:cNvPicPr>
              <a:picLocks noChangeAspect="1"/>
            </p:cNvPicPr>
            <p:nvPr/>
          </p:nvPicPr>
          <p:blipFill>
            <a:blip r:embed="rId3"/>
            <a:stretch>
              <a:fillRect/>
            </a:stretch>
          </p:blipFill>
          <p:spPr>
            <a:xfrm>
              <a:off x="685800" y="2684247"/>
              <a:ext cx="7772400" cy="396240"/>
            </a:xfrm>
            <a:prstGeom prst="rect">
              <a:avLst/>
            </a:prstGeom>
          </p:spPr>
        </p:pic>
        <p:pic>
          <p:nvPicPr>
            <p:cNvPr id="15" name="图片 14">
              <a:extLst>
                <a:ext uri="{FF2B5EF4-FFF2-40B4-BE49-F238E27FC236}">
                  <a16:creationId xmlns:a16="http://schemas.microsoft.com/office/drawing/2014/main" id="{F3844F5C-A350-9132-AE5D-9EC33A180A30}"/>
                </a:ext>
              </a:extLst>
            </p:cNvPr>
            <p:cNvPicPr>
              <a:picLocks noChangeAspect="1"/>
            </p:cNvPicPr>
            <p:nvPr/>
          </p:nvPicPr>
          <p:blipFill rotWithShape="1">
            <a:blip r:embed="rId4"/>
            <a:srcRect t="12989"/>
            <a:stretch/>
          </p:blipFill>
          <p:spPr>
            <a:xfrm>
              <a:off x="685800" y="3080486"/>
              <a:ext cx="7772400" cy="124251"/>
            </a:xfrm>
            <a:prstGeom prst="rect">
              <a:avLst/>
            </a:prstGeom>
          </p:spPr>
        </p:pic>
      </p:grpSp>
      <p:sp>
        <p:nvSpPr>
          <p:cNvPr id="17" name="矩形 16">
            <a:extLst>
              <a:ext uri="{FF2B5EF4-FFF2-40B4-BE49-F238E27FC236}">
                <a16:creationId xmlns:a16="http://schemas.microsoft.com/office/drawing/2014/main" id="{22323767-6C9C-591E-1689-450F8BDA8075}"/>
              </a:ext>
            </a:extLst>
          </p:cNvPr>
          <p:cNvSpPr/>
          <p:nvPr/>
        </p:nvSpPr>
        <p:spPr>
          <a:xfrm>
            <a:off x="457198" y="5644913"/>
            <a:ext cx="8458199" cy="177788"/>
          </a:xfrm>
          <a:prstGeom prst="rect">
            <a:avLst/>
          </a:prstGeom>
          <a:solidFill>
            <a:schemeClr val="bg2">
              <a:alpha val="0"/>
            </a:schemeClr>
          </a:solidFill>
          <a:ln w="349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SG" altLang="en-US" dirty="0">
              <a:solidFill>
                <a:srgbClr val="FFC000"/>
              </a:solidFill>
              <a:highlight>
                <a:srgbClr val="FFFF00"/>
              </a:highlight>
            </a:endParaRPr>
          </a:p>
        </p:txBody>
      </p:sp>
    </p:spTree>
    <p:extLst>
      <p:ext uri="{BB962C8B-B14F-4D97-AF65-F5344CB8AC3E}">
        <p14:creationId xmlns:p14="http://schemas.microsoft.com/office/powerpoint/2010/main" val="3381262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60822"/>
            <a:ext cx="8958263" cy="835747"/>
          </a:xfrm>
        </p:spPr>
        <p:txBody>
          <a:bodyPr>
            <a:no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4.1 Conclusions &amp; Future Work</a:t>
            </a: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199" y="1602781"/>
            <a:ext cx="8478255"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Future Work</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57199" y="2463802"/>
            <a:ext cx="8372475"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altLang="zh-SG" sz="2400" dirty="0">
                <a:solidFill>
                  <a:schemeClr val="tx1"/>
                </a:solidFill>
                <a:latin typeface="+mn-lt"/>
              </a:rPr>
              <a:t>E</a:t>
            </a:r>
            <a:r>
              <a:rPr lang="en-SG" altLang="zh-SG" sz="2400" dirty="0">
                <a:solidFill>
                  <a:schemeClr val="tx1"/>
                </a:solidFill>
                <a:effectLst/>
                <a:latin typeface="+mn-lt"/>
              </a:rPr>
              <a:t>xpanding the evaluation of LLMs to include additional datasets</a:t>
            </a:r>
          </a:p>
          <a:p>
            <a:r>
              <a:rPr lang="en-SG" altLang="zh-SG" sz="2400" dirty="0">
                <a:solidFill>
                  <a:schemeClr val="tx1"/>
                </a:solidFill>
                <a:latin typeface="+mn-lt"/>
              </a:rPr>
              <a:t>E</a:t>
            </a:r>
            <a:r>
              <a:rPr lang="en-SG" altLang="zh-SG" sz="2400" dirty="0">
                <a:solidFill>
                  <a:schemeClr val="tx1"/>
                </a:solidFill>
                <a:effectLst/>
                <a:latin typeface="+mn-lt"/>
              </a:rPr>
              <a:t>xploring alternative fine-tuning techniques and model architectures</a:t>
            </a:r>
            <a:r>
              <a:rPr lang="en-SG" altLang="zh-SG" sz="2400" dirty="0">
                <a:effectLst/>
                <a:latin typeface="+mn-lt"/>
              </a:rPr>
              <a:t>.</a:t>
            </a:r>
            <a:endParaRPr lang="en-SG" altLang="zh-SG" sz="2400" dirty="0">
              <a:solidFill>
                <a:schemeClr val="tx1"/>
              </a:solidFill>
              <a:effectLst/>
              <a:latin typeface="+mn-lt"/>
            </a:endParaRPr>
          </a:p>
          <a:p>
            <a:r>
              <a:rPr lang="en-SG" altLang="zh-SG" sz="2400" dirty="0">
                <a:solidFill>
                  <a:schemeClr val="tx1"/>
                </a:solidFill>
                <a:latin typeface="+mn-lt"/>
              </a:rPr>
              <a:t>C</a:t>
            </a:r>
            <a:r>
              <a:rPr lang="en-SG" altLang="zh-SG" sz="2400" dirty="0">
                <a:solidFill>
                  <a:schemeClr val="tx1"/>
                </a:solidFill>
                <a:effectLst/>
                <a:latin typeface="+mn-lt"/>
              </a:rPr>
              <a:t>ontextual analysis for exclamation marks.</a:t>
            </a:r>
            <a:endParaRPr lang="en-SG" altLang="zh-SG" sz="2400" dirty="0">
              <a:solidFill>
                <a:schemeClr val="tx1"/>
              </a:solidFill>
              <a:latin typeface="+mn-lt"/>
            </a:endParaRPr>
          </a:p>
          <a:p>
            <a:endParaRPr lang="en-SG" altLang="zh-SG" sz="2400" dirty="0">
              <a:solidFill>
                <a:srgbClr val="0D0D0D"/>
              </a:solidFill>
              <a:latin typeface="+mn-lt"/>
            </a:endParaRPr>
          </a:p>
          <a:p>
            <a:endParaRPr lang="en-SG" altLang="zh-SG" sz="2400" dirty="0">
              <a:solidFill>
                <a:srgbClr val="0D0D0D"/>
              </a:solidFill>
              <a:latin typeface="+mn-lt"/>
            </a:endParaRPr>
          </a:p>
          <a:p>
            <a:endParaRPr lang="en-SG" altLang="zh-SG" sz="2400" dirty="0">
              <a:solidFill>
                <a:srgbClr val="0D0D0D"/>
              </a:solidFill>
              <a:latin typeface="+mn-lt"/>
            </a:endParaRPr>
          </a:p>
          <a:p>
            <a:endParaRPr lang="en-SG" altLang="zh-SG" sz="2400" dirty="0">
              <a:solidFill>
                <a:srgbClr val="0D0D0D"/>
              </a:solidFill>
              <a:latin typeface="+mn-lt"/>
            </a:endParaRPr>
          </a:p>
          <a:p>
            <a:endParaRPr lang="en-US" altLang="zh-SG" sz="2400" dirty="0">
              <a:solidFill>
                <a:srgbClr val="0D0D0D"/>
              </a:solidFill>
              <a:latin typeface="+mn-lt"/>
            </a:endParaRP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16" name="Slide Number Placeholder 3">
            <a:extLst>
              <a:ext uri="{FF2B5EF4-FFF2-40B4-BE49-F238E27FC236}">
                <a16:creationId xmlns:a16="http://schemas.microsoft.com/office/drawing/2014/main" id="{5BAEB48B-546E-1CDB-A26D-AB7DBE00BC15}"/>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37</a:t>
            </a:fld>
            <a:endParaRPr lang="en-US"/>
          </a:p>
        </p:txBody>
      </p:sp>
      <p:sp>
        <p:nvSpPr>
          <p:cNvPr id="4" name="矩形 3">
            <a:extLst>
              <a:ext uri="{FF2B5EF4-FFF2-40B4-BE49-F238E27FC236}">
                <a16:creationId xmlns:a16="http://schemas.microsoft.com/office/drawing/2014/main" id="{6026E8AB-71D0-CF19-2A30-C13FC19C5484}"/>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7" name="直线箭头连接符 6">
            <a:extLst>
              <a:ext uri="{FF2B5EF4-FFF2-40B4-BE49-F238E27FC236}">
                <a16:creationId xmlns:a16="http://schemas.microsoft.com/office/drawing/2014/main" id="{C26A1DA2-152D-A502-99EF-6198C64EA59D}"/>
              </a:ext>
            </a:extLst>
          </p:cNvPr>
          <p:cNvCxnSpPr>
            <a:cxnSpLocks/>
            <a:stCxn id="4"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9A3916D-1D9E-1DD0-9690-FB71326E9FDB}"/>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9" name="直线箭头连接符 8">
            <a:extLst>
              <a:ext uri="{FF2B5EF4-FFF2-40B4-BE49-F238E27FC236}">
                <a16:creationId xmlns:a16="http://schemas.microsoft.com/office/drawing/2014/main" id="{8ACB828E-4E5A-3F58-2595-B47C7E5C5514}"/>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84A1F6BE-0F08-DB5D-D920-947D20541EDA}"/>
              </a:ext>
            </a:extLst>
          </p:cNvPr>
          <p:cNvSpPr/>
          <p:nvPr/>
        </p:nvSpPr>
        <p:spPr>
          <a:xfrm>
            <a:off x="4924930"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Experiment</a:t>
            </a:r>
            <a:endParaRPr kumimoji="1" lang="zh-SG" altLang="en-US" dirty="0">
              <a:solidFill>
                <a:schemeClr val="tx1"/>
              </a:solidFill>
            </a:endParaRPr>
          </a:p>
        </p:txBody>
      </p:sp>
      <p:cxnSp>
        <p:nvCxnSpPr>
          <p:cNvPr id="11" name="直线箭头连接符 10">
            <a:extLst>
              <a:ext uri="{FF2B5EF4-FFF2-40B4-BE49-F238E27FC236}">
                <a16:creationId xmlns:a16="http://schemas.microsoft.com/office/drawing/2014/main" id="{3E3C3E6C-3E53-EABE-6602-56E18124A9A0}"/>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B16C07E-8523-84A5-39E2-6241FAEA9CAD}"/>
              </a:ext>
            </a:extLst>
          </p:cNvPr>
          <p:cNvSpPr/>
          <p:nvPr/>
        </p:nvSpPr>
        <p:spPr>
          <a:xfrm>
            <a:off x="7218952" y="331563"/>
            <a:ext cx="1716503" cy="46522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Conclusion</a:t>
            </a:r>
            <a:endParaRPr kumimoji="1" lang="zh-SG" altLang="en-US" dirty="0"/>
          </a:p>
        </p:txBody>
      </p:sp>
    </p:spTree>
    <p:extLst>
      <p:ext uri="{BB962C8B-B14F-4D97-AF65-F5344CB8AC3E}">
        <p14:creationId xmlns:p14="http://schemas.microsoft.com/office/powerpoint/2010/main" val="1224252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2296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4.2 Contributions</a:t>
            </a: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Achievements</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57200" y="2641493"/>
            <a:ext cx="8229600"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0D0D0D"/>
                </a:solidFill>
                <a:latin typeface="+mn-lt"/>
              </a:rPr>
              <a:t>Published Paper [1] accepted at 15</a:t>
            </a:r>
            <a:r>
              <a:rPr lang="en-US" sz="2400" baseline="30000" dirty="0">
                <a:solidFill>
                  <a:srgbClr val="0D0D0D"/>
                </a:solidFill>
                <a:latin typeface="+mn-lt"/>
              </a:rPr>
              <a:t>th</a:t>
            </a:r>
            <a:r>
              <a:rPr lang="en-US" sz="2400" dirty="0">
                <a:solidFill>
                  <a:srgbClr val="0D0D0D"/>
                </a:solidFill>
                <a:latin typeface="+mn-lt"/>
              </a:rPr>
              <a:t> ACIIDS on Springer and won Best Student Paper Award.</a:t>
            </a:r>
          </a:p>
          <a:p>
            <a:r>
              <a:rPr lang="en-US" sz="2400" dirty="0">
                <a:solidFill>
                  <a:srgbClr val="0D0D0D"/>
                </a:solidFill>
                <a:latin typeface="+mn-lt"/>
              </a:rPr>
              <a:t>Published Paper [2] accepted at 10</a:t>
            </a:r>
            <a:r>
              <a:rPr lang="en-US" sz="2400" baseline="30000" dirty="0">
                <a:solidFill>
                  <a:srgbClr val="0D0D0D"/>
                </a:solidFill>
                <a:latin typeface="+mn-lt"/>
              </a:rPr>
              <a:t>th</a:t>
            </a:r>
            <a:r>
              <a:rPr lang="en-US" sz="2400" dirty="0">
                <a:solidFill>
                  <a:srgbClr val="0D0D0D"/>
                </a:solidFill>
                <a:latin typeface="+mn-lt"/>
              </a:rPr>
              <a:t> ICAICTA on IEEE.</a:t>
            </a:r>
          </a:p>
          <a:p>
            <a:r>
              <a:rPr lang="en-US" sz="2400" dirty="0">
                <a:solidFill>
                  <a:srgbClr val="0D0D0D"/>
                </a:solidFill>
                <a:latin typeface="+mn-lt"/>
              </a:rPr>
              <a:t>Presented at Nanyang Speech Tech Forum</a:t>
            </a:r>
          </a:p>
          <a:p>
            <a:pPr marL="0" indent="0">
              <a:buFont typeface="Arial"/>
              <a:buNone/>
            </a:pPr>
            <a:endParaRPr lang="en-US" sz="2400" dirty="0">
              <a:latin typeface="+mn-lt"/>
            </a:endParaRP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8" name="Slide Number Placeholder 3">
            <a:extLst>
              <a:ext uri="{FF2B5EF4-FFF2-40B4-BE49-F238E27FC236}">
                <a16:creationId xmlns:a16="http://schemas.microsoft.com/office/drawing/2014/main" id="{49C4C2C4-6CD7-254C-B752-57ABA8AE41EB}"/>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38</a:t>
            </a:fld>
            <a:endParaRPr lang="en-US"/>
          </a:p>
        </p:txBody>
      </p:sp>
      <p:sp>
        <p:nvSpPr>
          <p:cNvPr id="4" name="文本框 3">
            <a:extLst>
              <a:ext uri="{FF2B5EF4-FFF2-40B4-BE49-F238E27FC236}">
                <a16:creationId xmlns:a16="http://schemas.microsoft.com/office/drawing/2014/main" id="{E62E8639-9910-DF8C-28FD-416543901E02}"/>
              </a:ext>
            </a:extLst>
          </p:cNvPr>
          <p:cNvSpPr txBox="1"/>
          <p:nvPr/>
        </p:nvSpPr>
        <p:spPr>
          <a:xfrm>
            <a:off x="457200" y="5161246"/>
            <a:ext cx="8086725" cy="1277273"/>
          </a:xfrm>
          <a:prstGeom prst="rect">
            <a:avLst/>
          </a:prstGeom>
          <a:noFill/>
        </p:spPr>
        <p:txBody>
          <a:bodyPr wrap="square">
            <a:spAutoFit/>
          </a:bodyPr>
          <a:lstStyle/>
          <a:p>
            <a:r>
              <a:rPr lang="en-SG" altLang="zh-SG" sz="1100" b="0" i="0" u="none" strike="noStrike" dirty="0">
                <a:solidFill>
                  <a:srgbClr val="0D0D0D"/>
                </a:solidFill>
                <a:effectLst/>
              </a:rPr>
              <a:t>[1] </a:t>
            </a:r>
            <a:r>
              <a:rPr lang="en-SG" altLang="zh-SG" sz="1100" b="0" i="0" u="none" strike="noStrike" dirty="0">
                <a:solidFill>
                  <a:srgbClr val="222222"/>
                </a:solidFill>
                <a:effectLst/>
                <a:latin typeface="Arial" panose="020B0604020202020204" pitchFamily="34" charset="0"/>
              </a:rPr>
              <a:t>Liu, </a:t>
            </a:r>
            <a:r>
              <a:rPr lang="en-SG" altLang="zh-SG" sz="1100" b="0" i="0" u="none" strike="noStrike" dirty="0" err="1">
                <a:solidFill>
                  <a:srgbClr val="222222"/>
                </a:solidFill>
                <a:effectLst/>
                <a:latin typeface="Arial" panose="020B0604020202020204" pitchFamily="34" charset="0"/>
              </a:rPr>
              <a:t>Changsong</a:t>
            </a:r>
            <a:r>
              <a:rPr lang="en-SG" altLang="zh-SG" sz="1100" b="0" i="0" u="none" strike="noStrike" dirty="0">
                <a:solidFill>
                  <a:srgbClr val="222222"/>
                </a:solidFill>
                <a:effectLst/>
                <a:latin typeface="Arial" panose="020B0604020202020204" pitchFamily="34" charset="0"/>
              </a:rPr>
              <a:t>, </a:t>
            </a:r>
            <a:r>
              <a:rPr lang="en-SG" altLang="zh-SG" sz="1100" b="0" i="0" u="none" strike="noStrike" dirty="0" err="1">
                <a:solidFill>
                  <a:srgbClr val="222222"/>
                </a:solidFill>
                <a:effectLst/>
                <a:latin typeface="Arial" panose="020B0604020202020204" pitchFamily="34" charset="0"/>
              </a:rPr>
              <a:t>Thi</a:t>
            </a:r>
            <a:r>
              <a:rPr lang="en-SG" altLang="zh-SG" sz="1100" b="0" i="0" u="none" strike="noStrike" dirty="0">
                <a:solidFill>
                  <a:srgbClr val="222222"/>
                </a:solidFill>
                <a:effectLst/>
                <a:latin typeface="Arial" panose="020B0604020202020204" pitchFamily="34" charset="0"/>
              </a:rPr>
              <a:t> Nga Ho, and </a:t>
            </a:r>
            <a:r>
              <a:rPr lang="en-SG" altLang="zh-SG" sz="1100" b="0" i="0" u="none" strike="noStrike" dirty="0" err="1">
                <a:solidFill>
                  <a:srgbClr val="222222"/>
                </a:solidFill>
                <a:effectLst/>
                <a:latin typeface="Arial" panose="020B0604020202020204" pitchFamily="34" charset="0"/>
              </a:rPr>
              <a:t>Eng</a:t>
            </a:r>
            <a:r>
              <a:rPr lang="en-SG" altLang="zh-SG" sz="1100" b="0" i="0" u="none" strike="noStrike" dirty="0">
                <a:solidFill>
                  <a:srgbClr val="222222"/>
                </a:solidFill>
                <a:effectLst/>
                <a:latin typeface="Arial" panose="020B0604020202020204" pitchFamily="34" charset="0"/>
              </a:rPr>
              <a:t> </a:t>
            </a:r>
            <a:r>
              <a:rPr lang="en-SG" altLang="zh-SG" sz="1100" b="0" i="0" u="none" strike="noStrike" dirty="0" err="1">
                <a:solidFill>
                  <a:srgbClr val="222222"/>
                </a:solidFill>
                <a:effectLst/>
                <a:latin typeface="Arial" panose="020B0604020202020204" pitchFamily="34" charset="0"/>
              </a:rPr>
              <a:t>Siong</a:t>
            </a:r>
            <a:r>
              <a:rPr lang="en-SG" altLang="zh-SG" sz="1100" b="0" i="0" u="none" strike="noStrike" dirty="0">
                <a:solidFill>
                  <a:srgbClr val="222222"/>
                </a:solidFill>
                <a:effectLst/>
                <a:latin typeface="Arial" panose="020B0604020202020204" pitchFamily="34" charset="0"/>
              </a:rPr>
              <a:t> </a:t>
            </a:r>
            <a:r>
              <a:rPr lang="en-SG" altLang="zh-SG" sz="1100" b="0" i="0" u="none" strike="noStrike" dirty="0" err="1">
                <a:solidFill>
                  <a:srgbClr val="222222"/>
                </a:solidFill>
                <a:effectLst/>
                <a:latin typeface="Arial" panose="020B0604020202020204" pitchFamily="34" charset="0"/>
              </a:rPr>
              <a:t>Chng</a:t>
            </a:r>
            <a:r>
              <a:rPr lang="en-SG" altLang="zh-SG" sz="1100" b="0" i="0" u="none" strike="noStrike" dirty="0">
                <a:solidFill>
                  <a:srgbClr val="222222"/>
                </a:solidFill>
                <a:effectLst/>
                <a:latin typeface="Arial" panose="020B0604020202020204" pitchFamily="34" charset="0"/>
              </a:rPr>
              <a:t>. "An Empirical Study on Punctuation Restoration for English, Mandarin, and Code-Switching Speech." </a:t>
            </a:r>
            <a:r>
              <a:rPr lang="en-SG" altLang="zh-SG" sz="1100" b="0" i="1" u="none" strike="noStrike" dirty="0">
                <a:solidFill>
                  <a:srgbClr val="222222"/>
                </a:solidFill>
                <a:effectLst/>
                <a:latin typeface="Arial" panose="020B0604020202020204" pitchFamily="34" charset="0"/>
              </a:rPr>
              <a:t>Asian Conference on Intelligent Information and Database Systems</a:t>
            </a:r>
            <a:r>
              <a:rPr lang="en-SG" altLang="zh-SG" sz="1100" b="0" i="0" u="none" strike="noStrike" dirty="0">
                <a:solidFill>
                  <a:srgbClr val="222222"/>
                </a:solidFill>
                <a:effectLst/>
                <a:latin typeface="Arial" panose="020B0604020202020204" pitchFamily="34" charset="0"/>
              </a:rPr>
              <a:t>. Singapore: Springer Nature Singapore, 2023.</a:t>
            </a:r>
            <a:endParaRPr lang="en-SG" altLang="zh-SG" sz="1100" dirty="0">
              <a:effectLst/>
            </a:endParaRPr>
          </a:p>
          <a:p>
            <a:r>
              <a:rPr lang="en-SG" altLang="zh-SG" sz="1100" dirty="0"/>
              <a:t>[2]</a:t>
            </a:r>
            <a:r>
              <a:rPr lang="en-SG" altLang="zh-SG" sz="1100" b="0" i="0" u="none" strike="noStrike" dirty="0">
                <a:solidFill>
                  <a:srgbClr val="222222"/>
                </a:solidFill>
                <a:effectLst/>
                <a:latin typeface="Arial" panose="020B0604020202020204" pitchFamily="34" charset="0"/>
              </a:rPr>
              <a:t> </a:t>
            </a:r>
            <a:r>
              <a:rPr lang="en-SG" altLang="zh-SG" sz="1100" b="0" i="0" u="none" strike="noStrike" dirty="0" err="1">
                <a:solidFill>
                  <a:srgbClr val="222222"/>
                </a:solidFill>
                <a:effectLst/>
                <a:latin typeface="Arial" panose="020B0604020202020204" pitchFamily="34" charset="0"/>
              </a:rPr>
              <a:t>Changsong</a:t>
            </a:r>
            <a:r>
              <a:rPr lang="en-SG" altLang="zh-SG" sz="1100" b="0" i="0" u="none" strike="noStrike" dirty="0">
                <a:solidFill>
                  <a:srgbClr val="222222"/>
                </a:solidFill>
                <a:effectLst/>
                <a:latin typeface="Arial" panose="020B0604020202020204" pitchFamily="34" charset="0"/>
              </a:rPr>
              <a:t>, Liu, et al. "Transformer-Based Punctuation Restoration Models for Indonesian with English Codeswitching Speech Transcripts." </a:t>
            </a:r>
            <a:r>
              <a:rPr lang="en-SG" altLang="zh-SG" sz="1100" b="0" i="1" u="none" strike="noStrike" dirty="0">
                <a:solidFill>
                  <a:srgbClr val="222222"/>
                </a:solidFill>
                <a:effectLst/>
                <a:latin typeface="Arial" panose="020B0604020202020204" pitchFamily="34" charset="0"/>
              </a:rPr>
              <a:t>2023 10th International Conference on Advanced Informatics: Concept, Theory and Application (ICAICTA)</a:t>
            </a:r>
            <a:r>
              <a:rPr lang="en-SG" altLang="zh-SG" sz="1100" b="0" i="0" u="none" strike="noStrike" dirty="0">
                <a:solidFill>
                  <a:srgbClr val="222222"/>
                </a:solidFill>
                <a:effectLst/>
                <a:latin typeface="Arial" panose="020B0604020202020204" pitchFamily="34" charset="0"/>
              </a:rPr>
              <a:t>. IEEE, 2023.</a:t>
            </a:r>
            <a:endParaRPr lang="en-SG" altLang="zh-SG" sz="1100" dirty="0">
              <a:effectLst/>
            </a:endParaRPr>
          </a:p>
          <a:p>
            <a:pPr marL="0" indent="0">
              <a:buNone/>
            </a:pPr>
            <a:endParaRPr lang="en-SG" altLang="zh-SG" sz="1100" dirty="0">
              <a:effectLst/>
            </a:endParaRPr>
          </a:p>
        </p:txBody>
      </p:sp>
      <p:sp>
        <p:nvSpPr>
          <p:cNvPr id="7" name="矩形 6">
            <a:extLst>
              <a:ext uri="{FF2B5EF4-FFF2-40B4-BE49-F238E27FC236}">
                <a16:creationId xmlns:a16="http://schemas.microsoft.com/office/drawing/2014/main" id="{08FE9BCB-34B9-5805-7431-5D263606944F}"/>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9" name="直线箭头连接符 8">
            <a:extLst>
              <a:ext uri="{FF2B5EF4-FFF2-40B4-BE49-F238E27FC236}">
                <a16:creationId xmlns:a16="http://schemas.microsoft.com/office/drawing/2014/main" id="{DC3B75DB-35CA-8444-B282-C7A8691BEE1F}"/>
              </a:ext>
            </a:extLst>
          </p:cNvPr>
          <p:cNvCxnSpPr>
            <a:cxnSpLocks/>
            <a:stCxn id="7"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27834B2C-90CD-CC6E-8E5D-5C56A0282AB7}"/>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11" name="直线箭头连接符 10">
            <a:extLst>
              <a:ext uri="{FF2B5EF4-FFF2-40B4-BE49-F238E27FC236}">
                <a16:creationId xmlns:a16="http://schemas.microsoft.com/office/drawing/2014/main" id="{F53A64EA-098C-DD65-B429-DC8FE253FF05}"/>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70355BAD-BDA7-6F17-542F-CF167C3E56F4}"/>
              </a:ext>
            </a:extLst>
          </p:cNvPr>
          <p:cNvSpPr/>
          <p:nvPr/>
        </p:nvSpPr>
        <p:spPr>
          <a:xfrm>
            <a:off x="4924930"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Experiment</a:t>
            </a:r>
            <a:endParaRPr kumimoji="1" lang="zh-SG" altLang="en-US" dirty="0">
              <a:solidFill>
                <a:schemeClr val="tx1"/>
              </a:solidFill>
            </a:endParaRPr>
          </a:p>
        </p:txBody>
      </p:sp>
      <p:cxnSp>
        <p:nvCxnSpPr>
          <p:cNvPr id="13" name="直线箭头连接符 12">
            <a:extLst>
              <a:ext uri="{FF2B5EF4-FFF2-40B4-BE49-F238E27FC236}">
                <a16:creationId xmlns:a16="http://schemas.microsoft.com/office/drawing/2014/main" id="{FBABC5BA-ECE0-2FD8-FF09-501E2E7E12FA}"/>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693DE0E3-F7A8-9F2F-8098-A96DF20ABD8C}"/>
              </a:ext>
            </a:extLst>
          </p:cNvPr>
          <p:cNvSpPr/>
          <p:nvPr/>
        </p:nvSpPr>
        <p:spPr>
          <a:xfrm>
            <a:off x="7218952" y="331563"/>
            <a:ext cx="1716503" cy="46522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Conclusion</a:t>
            </a:r>
            <a:endParaRPr kumimoji="1" lang="zh-SG" altLang="en-US" dirty="0"/>
          </a:p>
        </p:txBody>
      </p:sp>
    </p:spTree>
    <p:extLst>
      <p:ext uri="{BB962C8B-B14F-4D97-AF65-F5344CB8AC3E}">
        <p14:creationId xmlns:p14="http://schemas.microsoft.com/office/powerpoint/2010/main" val="217810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2274"/>
            <a:ext cx="8229600" cy="1143000"/>
          </a:xfrm>
        </p:spPr>
        <p:txBody>
          <a:bodyPr/>
          <a:lstStyle/>
          <a:p>
            <a:r>
              <a:rPr lang="en-US" b="1" dirty="0"/>
              <a:t>Thank you!</a:t>
            </a:r>
            <a:endParaRPr lang="en-SG" b="1" dirty="0"/>
          </a:p>
        </p:txBody>
      </p:sp>
      <p:sp>
        <p:nvSpPr>
          <p:cNvPr id="3" name="Slide Number Placeholder 2"/>
          <p:cNvSpPr>
            <a:spLocks noGrp="1"/>
          </p:cNvSpPr>
          <p:nvPr>
            <p:ph type="sldNum" sz="quarter" idx="12"/>
          </p:nvPr>
        </p:nvSpPr>
        <p:spPr/>
        <p:txBody>
          <a:bodyPr/>
          <a:lstStyle/>
          <a:p>
            <a:pPr>
              <a:defRPr/>
            </a:pPr>
            <a:fld id="{70702252-89C0-4F36-93E6-A19817EB7657}" type="slidenum">
              <a:rPr lang="en-US" smtClean="0"/>
              <a:pPr>
                <a:defRPr/>
              </a:pPr>
              <a:t>39</a:t>
            </a:fld>
            <a:endParaRPr lang="en-US"/>
          </a:p>
        </p:txBody>
      </p:sp>
      <p:pic>
        <p:nvPicPr>
          <p:cNvPr id="4" name="Picture 3">
            <a:extLst>
              <a:ext uri="{FF2B5EF4-FFF2-40B4-BE49-F238E27FC236}">
                <a16:creationId xmlns:a16="http://schemas.microsoft.com/office/drawing/2014/main" id="{81E6C091-4D13-45E3-97E3-994A62331243}"/>
              </a:ext>
            </a:extLst>
          </p:cNvPr>
          <p:cNvPicPr>
            <a:picLocks noChangeAspect="1"/>
          </p:cNvPicPr>
          <p:nvPr/>
        </p:nvPicPr>
        <p:blipFill>
          <a:blip r:embed="rId2"/>
          <a:stretch>
            <a:fillRect/>
          </a:stretch>
        </p:blipFill>
        <p:spPr>
          <a:xfrm>
            <a:off x="3328987" y="2509837"/>
            <a:ext cx="2486025" cy="1838325"/>
          </a:xfrm>
          <a:prstGeom prst="rect">
            <a:avLst/>
          </a:prstGeom>
        </p:spPr>
      </p:pic>
      <p:sp>
        <p:nvSpPr>
          <p:cNvPr id="6" name="Footer Placeholder 5"/>
          <p:cNvSpPr>
            <a:spLocks noGrp="1"/>
          </p:cNvSpPr>
          <p:nvPr>
            <p:ph type="ftr" sz="quarter" idx="11"/>
          </p:nvPr>
        </p:nvSpPr>
        <p:spPr/>
        <p:txBody>
          <a:bodyPr/>
          <a:lstStyle/>
          <a:p>
            <a:r>
              <a:rPr lang="en-US"/>
              <a:t>School of Computer Science and Engineering</a:t>
            </a:r>
            <a:endParaRPr lang="en-US" dirty="0"/>
          </a:p>
        </p:txBody>
      </p:sp>
      <p:sp>
        <p:nvSpPr>
          <p:cNvPr id="5" name="矩形 4">
            <a:extLst>
              <a:ext uri="{FF2B5EF4-FFF2-40B4-BE49-F238E27FC236}">
                <a16:creationId xmlns:a16="http://schemas.microsoft.com/office/drawing/2014/main" id="{39C8AE59-2DB9-F318-E045-50AA3B48D226}"/>
              </a:ext>
            </a:extLst>
          </p:cNvPr>
          <p:cNvSpPr/>
          <p:nvPr/>
        </p:nvSpPr>
        <p:spPr>
          <a:xfrm>
            <a:off x="288760"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Introduction</a:t>
            </a:r>
            <a:endParaRPr kumimoji="1" lang="zh-SG" altLang="en-US" dirty="0">
              <a:solidFill>
                <a:schemeClr val="tx1"/>
              </a:solidFill>
            </a:endParaRPr>
          </a:p>
        </p:txBody>
      </p:sp>
      <p:cxnSp>
        <p:nvCxnSpPr>
          <p:cNvPr id="7" name="直线箭头连接符 6">
            <a:extLst>
              <a:ext uri="{FF2B5EF4-FFF2-40B4-BE49-F238E27FC236}">
                <a16:creationId xmlns:a16="http://schemas.microsoft.com/office/drawing/2014/main" id="{C14420E8-A523-D54C-B602-256A0CDD76CC}"/>
              </a:ext>
            </a:extLst>
          </p:cNvPr>
          <p:cNvCxnSpPr>
            <a:cxnSpLocks/>
            <a:stCxn id="5"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83068517-72CE-5D29-A437-ED089320E21E}"/>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9" name="直线箭头连接符 8">
            <a:extLst>
              <a:ext uri="{FF2B5EF4-FFF2-40B4-BE49-F238E27FC236}">
                <a16:creationId xmlns:a16="http://schemas.microsoft.com/office/drawing/2014/main" id="{527E86EE-3FBF-1A5D-23FD-0FD1AC3B2317}"/>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EF8E72D0-BAAB-E512-E908-7F136631A455}"/>
              </a:ext>
            </a:extLst>
          </p:cNvPr>
          <p:cNvSpPr/>
          <p:nvPr/>
        </p:nvSpPr>
        <p:spPr>
          <a:xfrm>
            <a:off x="4924930"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Experiment</a:t>
            </a:r>
            <a:endParaRPr kumimoji="1" lang="zh-SG" altLang="en-US" dirty="0">
              <a:solidFill>
                <a:schemeClr val="tx1"/>
              </a:solidFill>
            </a:endParaRPr>
          </a:p>
        </p:txBody>
      </p:sp>
      <p:cxnSp>
        <p:nvCxnSpPr>
          <p:cNvPr id="11" name="直线箭头连接符 10">
            <a:extLst>
              <a:ext uri="{FF2B5EF4-FFF2-40B4-BE49-F238E27FC236}">
                <a16:creationId xmlns:a16="http://schemas.microsoft.com/office/drawing/2014/main" id="{94BC3D4D-8F56-4E6E-710F-F937DD83F686}"/>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EB1F33A-B0EF-5AB3-D62D-CAEB2BF1946B}"/>
              </a:ext>
            </a:extLst>
          </p:cNvPr>
          <p:cNvSpPr/>
          <p:nvPr/>
        </p:nvSpPr>
        <p:spPr>
          <a:xfrm>
            <a:off x="7218952" y="331563"/>
            <a:ext cx="1716503" cy="46522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Conclusion</a:t>
            </a:r>
            <a:endParaRPr kumimoji="1" lang="zh-SG" altLang="en-US" dirty="0"/>
          </a:p>
        </p:txBody>
      </p:sp>
    </p:spTree>
    <p:extLst>
      <p:ext uri="{BB962C8B-B14F-4D97-AF65-F5344CB8AC3E}">
        <p14:creationId xmlns:p14="http://schemas.microsoft.com/office/powerpoint/2010/main" val="681731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2296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1.1 Background</a:t>
            </a:r>
          </a:p>
        </p:txBody>
      </p:sp>
      <p:sp>
        <p:nvSpPr>
          <p:cNvPr id="3" name="Content Placeholder 2"/>
          <p:cNvSpPr>
            <a:spLocks noGrp="1"/>
          </p:cNvSpPr>
          <p:nvPr>
            <p:ph idx="1"/>
          </p:nvPr>
        </p:nvSpPr>
        <p:spPr>
          <a:xfrm>
            <a:off x="457200" y="1761498"/>
            <a:ext cx="8229600" cy="4725553"/>
          </a:xfrm>
        </p:spPr>
        <p:txBody>
          <a:bodyPr/>
          <a:lstStyle/>
          <a:p>
            <a:endParaRPr lang="en-US" dirty="0"/>
          </a:p>
          <a:p>
            <a:endParaRPr lang="en-US" dirty="0"/>
          </a:p>
          <a:p>
            <a:endParaRPr lang="en-US" dirty="0"/>
          </a:p>
          <a:p>
            <a:endParaRPr lang="en-SG" altLang="zh-SG" b="0" i="0" u="none" strike="noStrike" dirty="0">
              <a:solidFill>
                <a:srgbClr val="0D0D0D"/>
              </a:solidFill>
              <a:effectLst/>
              <a:latin typeface="Söhne"/>
            </a:endParaRPr>
          </a:p>
          <a:p>
            <a:r>
              <a:rPr lang="en-SG" altLang="zh-SG" sz="2400" b="0" i="0" u="none" strike="noStrike" dirty="0">
                <a:solidFill>
                  <a:srgbClr val="0D0D0D"/>
                </a:solidFill>
                <a:effectLst/>
                <a:latin typeface="+mn-lt"/>
              </a:rPr>
              <a:t>Speech transcripts often lack punctuation.</a:t>
            </a:r>
          </a:p>
          <a:p>
            <a:r>
              <a:rPr lang="en-SG" altLang="zh-SG" sz="2400" b="0" i="0" u="none" strike="noStrike" dirty="0">
                <a:solidFill>
                  <a:srgbClr val="0D0D0D"/>
                </a:solidFill>
                <a:effectLst/>
                <a:latin typeface="+mn-lt"/>
              </a:rPr>
              <a:t>Causes ambiguity for humans and affects downstream tasks for machine.</a:t>
            </a:r>
          </a:p>
          <a:p>
            <a:pPr marL="0" indent="0">
              <a:buNone/>
            </a:pPr>
            <a:endParaRPr lang="en-US" dirty="0"/>
          </a:p>
          <a:p>
            <a:pPr lvl="1">
              <a:spcBef>
                <a:spcPts val="0"/>
              </a:spcBef>
            </a:pPr>
            <a:endParaRPr lang="en-US" dirty="0"/>
          </a:p>
          <a:p>
            <a:pPr lvl="1">
              <a:spcBef>
                <a:spcPts val="0"/>
              </a:spcBef>
            </a:pPr>
            <a:endParaRPr lang="en-US" dirty="0"/>
          </a:p>
          <a:p>
            <a:pPr marL="457188" lvl="1" indent="0">
              <a:spcBef>
                <a:spcPts val="0"/>
              </a:spcBef>
              <a:buNone/>
            </a:pPr>
            <a:endParaRPr lang="en-US" dirty="0"/>
          </a:p>
        </p:txBody>
      </p:sp>
      <p:sp>
        <p:nvSpPr>
          <p:cNvPr id="15" name="矩形 14">
            <a:extLst>
              <a:ext uri="{FF2B5EF4-FFF2-40B4-BE49-F238E27FC236}">
                <a16:creationId xmlns:a16="http://schemas.microsoft.com/office/drawing/2014/main" id="{E6F56F68-E3AA-321D-40EC-F1292221E8EB}"/>
              </a:ext>
            </a:extLst>
          </p:cNvPr>
          <p:cNvSpPr/>
          <p:nvPr/>
        </p:nvSpPr>
        <p:spPr>
          <a:xfrm>
            <a:off x="288760" y="336884"/>
            <a:ext cx="1716503" cy="465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Introduction</a:t>
            </a:r>
            <a:endParaRPr kumimoji="1" lang="zh-SG" altLang="en-US" dirty="0"/>
          </a:p>
        </p:txBody>
      </p:sp>
      <p:cxnSp>
        <p:nvCxnSpPr>
          <p:cNvPr id="17" name="直线箭头连接符 16">
            <a:extLst>
              <a:ext uri="{FF2B5EF4-FFF2-40B4-BE49-F238E27FC236}">
                <a16:creationId xmlns:a16="http://schemas.microsoft.com/office/drawing/2014/main" id="{AE9F14B3-5CF7-FD44-633E-FB6A5DDDB437}"/>
              </a:ext>
            </a:extLst>
          </p:cNvPr>
          <p:cNvCxnSpPr>
            <a:cxnSpLocks/>
            <a:stCxn id="15"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8F31656E-5DA7-8120-AB1B-80DB67190D2D}"/>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21" name="直线箭头连接符 20">
            <a:extLst>
              <a:ext uri="{FF2B5EF4-FFF2-40B4-BE49-F238E27FC236}">
                <a16:creationId xmlns:a16="http://schemas.microsoft.com/office/drawing/2014/main" id="{072A8165-9B2B-E880-1EDB-BA7438B70DCE}"/>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A752B3E5-F249-D7B0-BC5C-7B87EA3E227F}"/>
              </a:ext>
            </a:extLst>
          </p:cNvPr>
          <p:cNvSpPr/>
          <p:nvPr/>
        </p:nvSpPr>
        <p:spPr>
          <a:xfrm>
            <a:off x="4924930"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Experiment</a:t>
            </a:r>
            <a:endParaRPr kumimoji="1" lang="zh-SG" altLang="en-US" dirty="0">
              <a:solidFill>
                <a:schemeClr val="tx1"/>
              </a:solidFill>
            </a:endParaRPr>
          </a:p>
        </p:txBody>
      </p:sp>
      <p:cxnSp>
        <p:nvCxnSpPr>
          <p:cNvPr id="24" name="直线箭头连接符 23">
            <a:extLst>
              <a:ext uri="{FF2B5EF4-FFF2-40B4-BE49-F238E27FC236}">
                <a16:creationId xmlns:a16="http://schemas.microsoft.com/office/drawing/2014/main" id="{E07BCC5A-9C94-F0C8-5484-884DC4C91EFF}"/>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2F4FB05-5637-ACC3-8373-2369B86B2898}"/>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pic>
        <p:nvPicPr>
          <p:cNvPr id="4098" name="Picture 2">
            <a:extLst>
              <a:ext uri="{FF2B5EF4-FFF2-40B4-BE49-F238E27FC236}">
                <a16:creationId xmlns:a16="http://schemas.microsoft.com/office/drawing/2014/main" id="{22A6381A-6DBC-AA42-8C7C-58A53C170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74" y="2623946"/>
            <a:ext cx="1282751" cy="104034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线箭头连接符 33">
            <a:extLst>
              <a:ext uri="{FF2B5EF4-FFF2-40B4-BE49-F238E27FC236}">
                <a16:creationId xmlns:a16="http://schemas.microsoft.com/office/drawing/2014/main" id="{CCFC57B0-7AFF-A066-C2E7-6D29AABB5B34}"/>
              </a:ext>
            </a:extLst>
          </p:cNvPr>
          <p:cNvCxnSpPr>
            <a:cxnSpLocks/>
          </p:cNvCxnSpPr>
          <p:nvPr/>
        </p:nvCxnSpPr>
        <p:spPr>
          <a:xfrm>
            <a:off x="1599498" y="3076073"/>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圆角矩形 35">
            <a:extLst>
              <a:ext uri="{FF2B5EF4-FFF2-40B4-BE49-F238E27FC236}">
                <a16:creationId xmlns:a16="http://schemas.microsoft.com/office/drawing/2014/main" id="{D87857D5-11F0-8BD0-F193-C7200B9784E9}"/>
              </a:ext>
            </a:extLst>
          </p:cNvPr>
          <p:cNvSpPr/>
          <p:nvPr/>
        </p:nvSpPr>
        <p:spPr>
          <a:xfrm>
            <a:off x="2198287" y="2623945"/>
            <a:ext cx="1772574" cy="972297"/>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sz="1600" dirty="0">
                <a:solidFill>
                  <a:schemeClr val="tx1"/>
                </a:solidFill>
              </a:rPr>
              <a:t>Automatic</a:t>
            </a:r>
          </a:p>
          <a:p>
            <a:pPr algn="ctr"/>
            <a:r>
              <a:rPr kumimoji="1" lang="en-US" altLang="zh-SG" sz="1600" dirty="0">
                <a:solidFill>
                  <a:schemeClr val="tx1"/>
                </a:solidFill>
              </a:rPr>
              <a:t>Speech Recognition   (ASR) System </a:t>
            </a:r>
            <a:endParaRPr kumimoji="1" lang="zh-SG" altLang="en-US" sz="1600" dirty="0">
              <a:solidFill>
                <a:schemeClr val="tx1"/>
              </a:solidFill>
            </a:endParaRP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Problem Statement</a:t>
            </a:r>
          </a:p>
        </p:txBody>
      </p:sp>
      <p:sp>
        <p:nvSpPr>
          <p:cNvPr id="6" name="Footer Placeholder 4">
            <a:extLst>
              <a:ext uri="{FF2B5EF4-FFF2-40B4-BE49-F238E27FC236}">
                <a16:creationId xmlns:a16="http://schemas.microsoft.com/office/drawing/2014/main" id="{C3C29436-DB33-A854-2838-313D6A3464C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8" name="Slide Number Placeholder 3">
            <a:extLst>
              <a:ext uri="{FF2B5EF4-FFF2-40B4-BE49-F238E27FC236}">
                <a16:creationId xmlns:a16="http://schemas.microsoft.com/office/drawing/2014/main" id="{E1843051-B250-6690-0467-E1522BAFE1A2}"/>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4</a:t>
            </a:fld>
            <a:endParaRPr lang="en-US"/>
          </a:p>
        </p:txBody>
      </p:sp>
      <p:sp>
        <p:nvSpPr>
          <p:cNvPr id="11" name="文本框 10">
            <a:extLst>
              <a:ext uri="{FF2B5EF4-FFF2-40B4-BE49-F238E27FC236}">
                <a16:creationId xmlns:a16="http://schemas.microsoft.com/office/drawing/2014/main" id="{5EF27EC0-1C67-1AFD-BFBB-7BBD7623EC60}"/>
              </a:ext>
            </a:extLst>
          </p:cNvPr>
          <p:cNvSpPr txBox="1"/>
          <p:nvPr/>
        </p:nvSpPr>
        <p:spPr>
          <a:xfrm>
            <a:off x="4193423" y="2801427"/>
            <a:ext cx="1560073" cy="646331"/>
          </a:xfrm>
          <a:prstGeom prst="rect">
            <a:avLst/>
          </a:prstGeom>
          <a:noFill/>
        </p:spPr>
        <p:txBody>
          <a:bodyPr wrap="square" rtlCol="0">
            <a:spAutoFit/>
          </a:bodyPr>
          <a:lstStyle/>
          <a:p>
            <a:pPr algn="ctr"/>
            <a:r>
              <a:rPr kumimoji="1" lang="en-SG" altLang="zh-SG" dirty="0"/>
              <a:t>input sentences</a:t>
            </a:r>
            <a:endParaRPr kumimoji="1" lang="zh-SG" altLang="en-US" dirty="0"/>
          </a:p>
        </p:txBody>
      </p:sp>
      <p:cxnSp>
        <p:nvCxnSpPr>
          <p:cNvPr id="12" name="直线箭头连接符 11">
            <a:extLst>
              <a:ext uri="{FF2B5EF4-FFF2-40B4-BE49-F238E27FC236}">
                <a16:creationId xmlns:a16="http://schemas.microsoft.com/office/drawing/2014/main" id="{B1A0BDE6-D974-BFEA-0904-E84F84353253}"/>
              </a:ext>
            </a:extLst>
          </p:cNvPr>
          <p:cNvCxnSpPr>
            <a:cxnSpLocks/>
          </p:cNvCxnSpPr>
          <p:nvPr/>
        </p:nvCxnSpPr>
        <p:spPr>
          <a:xfrm>
            <a:off x="5407917" y="3110093"/>
            <a:ext cx="507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39BBC7BA-F82A-549B-B89C-529996C5B33D}"/>
              </a:ext>
            </a:extLst>
          </p:cNvPr>
          <p:cNvCxnSpPr>
            <a:cxnSpLocks/>
          </p:cNvCxnSpPr>
          <p:nvPr/>
        </p:nvCxnSpPr>
        <p:spPr>
          <a:xfrm>
            <a:off x="3970861" y="3110093"/>
            <a:ext cx="507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B77045F6-CBD6-F385-D186-029D0A52DD35}"/>
              </a:ext>
            </a:extLst>
          </p:cNvPr>
          <p:cNvCxnSpPr>
            <a:cxnSpLocks/>
          </p:cNvCxnSpPr>
          <p:nvPr/>
        </p:nvCxnSpPr>
        <p:spPr>
          <a:xfrm>
            <a:off x="7317929" y="3076265"/>
            <a:ext cx="507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图片 26" descr="图示&#10;&#10;描述已自动生成">
            <a:extLst>
              <a:ext uri="{FF2B5EF4-FFF2-40B4-BE49-F238E27FC236}">
                <a16:creationId xmlns:a16="http://schemas.microsoft.com/office/drawing/2014/main" id="{2887BD0D-5F6D-027A-EB83-EE88303CC1E4}"/>
              </a:ext>
            </a:extLst>
          </p:cNvPr>
          <p:cNvPicPr>
            <a:picLocks noChangeAspect="1"/>
          </p:cNvPicPr>
          <p:nvPr/>
        </p:nvPicPr>
        <p:blipFill rotWithShape="1">
          <a:blip r:embed="rId4"/>
          <a:srcRect l="22571" t="32249" r="54622" b="10579"/>
          <a:stretch/>
        </p:blipFill>
        <p:spPr>
          <a:xfrm>
            <a:off x="4198153" y="1235740"/>
            <a:ext cx="1281758" cy="1778110"/>
          </a:xfrm>
          <a:prstGeom prst="rect">
            <a:avLst/>
          </a:prstGeom>
        </p:spPr>
      </p:pic>
      <p:pic>
        <p:nvPicPr>
          <p:cNvPr id="29" name="图片 28" descr="图形用户界面&#10;&#10;描述已自动生成">
            <a:extLst>
              <a:ext uri="{FF2B5EF4-FFF2-40B4-BE49-F238E27FC236}">
                <a16:creationId xmlns:a16="http://schemas.microsoft.com/office/drawing/2014/main" id="{371651AD-A374-5F47-7152-CC0468A829AF}"/>
              </a:ext>
            </a:extLst>
          </p:cNvPr>
          <p:cNvPicPr>
            <a:picLocks noChangeAspect="1"/>
          </p:cNvPicPr>
          <p:nvPr/>
        </p:nvPicPr>
        <p:blipFill rotWithShape="1">
          <a:blip r:embed="rId5"/>
          <a:srcRect l="58647" t="27557" r="1769" b="34005"/>
          <a:stretch/>
        </p:blipFill>
        <p:spPr>
          <a:xfrm>
            <a:off x="5707203" y="1075318"/>
            <a:ext cx="1468423" cy="802067"/>
          </a:xfrm>
          <a:prstGeom prst="rect">
            <a:avLst/>
          </a:prstGeom>
        </p:spPr>
      </p:pic>
      <p:sp>
        <p:nvSpPr>
          <p:cNvPr id="38" name="圆角矩形 37">
            <a:extLst>
              <a:ext uri="{FF2B5EF4-FFF2-40B4-BE49-F238E27FC236}">
                <a16:creationId xmlns:a16="http://schemas.microsoft.com/office/drawing/2014/main" id="{50094B74-5051-9D77-4E74-0A664E327D29}"/>
              </a:ext>
            </a:extLst>
          </p:cNvPr>
          <p:cNvSpPr/>
          <p:nvPr/>
        </p:nvSpPr>
        <p:spPr>
          <a:xfrm>
            <a:off x="5966555" y="2717063"/>
            <a:ext cx="1351374" cy="786060"/>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sz="1600" dirty="0">
                <a:solidFill>
                  <a:schemeClr val="tx1"/>
                </a:solidFill>
              </a:rPr>
              <a:t>Punctuation Restoration</a:t>
            </a:r>
            <a:endParaRPr kumimoji="1" lang="zh-SG" altLang="en-US" sz="1600" dirty="0">
              <a:solidFill>
                <a:schemeClr val="tx1"/>
              </a:solidFill>
            </a:endParaRPr>
          </a:p>
        </p:txBody>
      </p:sp>
      <p:pic>
        <p:nvPicPr>
          <p:cNvPr id="31" name="图片 30" descr="图示&#10;&#10;描述已自动生成">
            <a:extLst>
              <a:ext uri="{FF2B5EF4-FFF2-40B4-BE49-F238E27FC236}">
                <a16:creationId xmlns:a16="http://schemas.microsoft.com/office/drawing/2014/main" id="{86FD099C-10AD-C3EB-ED3D-170E58D55A4A}"/>
              </a:ext>
            </a:extLst>
          </p:cNvPr>
          <p:cNvPicPr>
            <a:picLocks noChangeAspect="1"/>
          </p:cNvPicPr>
          <p:nvPr/>
        </p:nvPicPr>
        <p:blipFill rotWithShape="1">
          <a:blip r:embed="rId6"/>
          <a:srcRect l="18107" r="18852"/>
          <a:stretch/>
        </p:blipFill>
        <p:spPr>
          <a:xfrm>
            <a:off x="7398203" y="1404562"/>
            <a:ext cx="1200953" cy="1066800"/>
          </a:xfrm>
          <a:prstGeom prst="rect">
            <a:avLst/>
          </a:prstGeom>
        </p:spPr>
      </p:pic>
      <p:sp>
        <p:nvSpPr>
          <p:cNvPr id="32" name="文本框 31">
            <a:extLst>
              <a:ext uri="{FF2B5EF4-FFF2-40B4-BE49-F238E27FC236}">
                <a16:creationId xmlns:a16="http://schemas.microsoft.com/office/drawing/2014/main" id="{171C8345-F7BA-9BF5-CAD5-CA44CAD932AA}"/>
              </a:ext>
            </a:extLst>
          </p:cNvPr>
          <p:cNvSpPr txBox="1"/>
          <p:nvPr/>
        </p:nvSpPr>
        <p:spPr>
          <a:xfrm>
            <a:off x="7505425" y="2752907"/>
            <a:ext cx="1560073" cy="646331"/>
          </a:xfrm>
          <a:prstGeom prst="rect">
            <a:avLst/>
          </a:prstGeom>
          <a:noFill/>
        </p:spPr>
        <p:txBody>
          <a:bodyPr wrap="square" rtlCol="0">
            <a:spAutoFit/>
          </a:bodyPr>
          <a:lstStyle/>
          <a:p>
            <a:pPr algn="ctr"/>
            <a:r>
              <a:rPr kumimoji="1" lang="en-SG" altLang="zh-SG" dirty="0"/>
              <a:t>Output Sentences</a:t>
            </a:r>
            <a:endParaRPr kumimoji="1" lang="zh-SG" altLang="en-US" dirty="0"/>
          </a:p>
        </p:txBody>
      </p:sp>
    </p:spTree>
    <p:extLst>
      <p:ext uri="{BB962C8B-B14F-4D97-AF65-F5344CB8AC3E}">
        <p14:creationId xmlns:p14="http://schemas.microsoft.com/office/powerpoint/2010/main" val="377722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00" fill="hold"/>
                                        <p:tgtEl>
                                          <p:spTgt spid="38"/>
                                        </p:tgtEl>
                                      </p:cBhvr>
                                      <p:by x="150000" y="150000"/>
                                    </p:animScale>
                                  </p:childTnLst>
                                </p:cTn>
                              </p:par>
                            </p:childTnLst>
                          </p:cTn>
                        </p:par>
                        <p:par>
                          <p:cTn id="7" fill="hold">
                            <p:stCondLst>
                              <p:cond delay="1000"/>
                            </p:stCondLst>
                            <p:childTnLst>
                              <p:par>
                                <p:cTn id="8" presetID="26"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80">
                                          <p:stCondLst>
                                            <p:cond delay="0"/>
                                          </p:stCondLst>
                                        </p:cTn>
                                        <p:tgtEl>
                                          <p:spTgt spid="27"/>
                                        </p:tgtEl>
                                      </p:cBhvr>
                                    </p:animEffect>
                                    <p:anim calcmode="lin" valueType="num">
                                      <p:cBhvr>
                                        <p:cTn id="11"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6" dur="26">
                                          <p:stCondLst>
                                            <p:cond delay="650"/>
                                          </p:stCondLst>
                                        </p:cTn>
                                        <p:tgtEl>
                                          <p:spTgt spid="27"/>
                                        </p:tgtEl>
                                      </p:cBhvr>
                                      <p:to x="100000" y="60000"/>
                                    </p:animScale>
                                    <p:animScale>
                                      <p:cBhvr>
                                        <p:cTn id="17" dur="166" decel="50000">
                                          <p:stCondLst>
                                            <p:cond delay="676"/>
                                          </p:stCondLst>
                                        </p:cTn>
                                        <p:tgtEl>
                                          <p:spTgt spid="27"/>
                                        </p:tgtEl>
                                      </p:cBhvr>
                                      <p:to x="100000" y="100000"/>
                                    </p:animScale>
                                    <p:animScale>
                                      <p:cBhvr>
                                        <p:cTn id="18" dur="26">
                                          <p:stCondLst>
                                            <p:cond delay="1312"/>
                                          </p:stCondLst>
                                        </p:cTn>
                                        <p:tgtEl>
                                          <p:spTgt spid="27"/>
                                        </p:tgtEl>
                                      </p:cBhvr>
                                      <p:to x="100000" y="80000"/>
                                    </p:animScale>
                                    <p:animScale>
                                      <p:cBhvr>
                                        <p:cTn id="19" dur="166" decel="50000">
                                          <p:stCondLst>
                                            <p:cond delay="1338"/>
                                          </p:stCondLst>
                                        </p:cTn>
                                        <p:tgtEl>
                                          <p:spTgt spid="27"/>
                                        </p:tgtEl>
                                      </p:cBhvr>
                                      <p:to x="100000" y="100000"/>
                                    </p:animScale>
                                    <p:animScale>
                                      <p:cBhvr>
                                        <p:cTn id="20" dur="26">
                                          <p:stCondLst>
                                            <p:cond delay="1642"/>
                                          </p:stCondLst>
                                        </p:cTn>
                                        <p:tgtEl>
                                          <p:spTgt spid="27"/>
                                        </p:tgtEl>
                                      </p:cBhvr>
                                      <p:to x="100000" y="90000"/>
                                    </p:animScale>
                                    <p:animScale>
                                      <p:cBhvr>
                                        <p:cTn id="21" dur="166" decel="50000">
                                          <p:stCondLst>
                                            <p:cond delay="1668"/>
                                          </p:stCondLst>
                                        </p:cTn>
                                        <p:tgtEl>
                                          <p:spTgt spid="27"/>
                                        </p:tgtEl>
                                      </p:cBhvr>
                                      <p:to x="100000" y="100000"/>
                                    </p:animScale>
                                    <p:animScale>
                                      <p:cBhvr>
                                        <p:cTn id="22" dur="26">
                                          <p:stCondLst>
                                            <p:cond delay="1808"/>
                                          </p:stCondLst>
                                        </p:cTn>
                                        <p:tgtEl>
                                          <p:spTgt spid="27"/>
                                        </p:tgtEl>
                                      </p:cBhvr>
                                      <p:to x="100000" y="95000"/>
                                    </p:animScale>
                                    <p:animScale>
                                      <p:cBhvr>
                                        <p:cTn id="23" dur="166" decel="50000">
                                          <p:stCondLst>
                                            <p:cond delay="1834"/>
                                          </p:stCondLst>
                                        </p:cTn>
                                        <p:tgtEl>
                                          <p:spTgt spid="27"/>
                                        </p:tgtEl>
                                      </p:cBhvr>
                                      <p:to x="100000" y="100000"/>
                                    </p:animScale>
                                  </p:childTnLst>
                                </p:cTn>
                              </p:par>
                              <p:par>
                                <p:cTn id="24" presetID="26" presetClass="entr" presetSubtype="0" fill="hold" nodeType="withEffect">
                                  <p:stCondLst>
                                    <p:cond delay="500"/>
                                  </p:stCondLst>
                                  <p:childTnLst>
                                    <p:set>
                                      <p:cBhvr>
                                        <p:cTn id="25" dur="1" fill="hold">
                                          <p:stCondLst>
                                            <p:cond delay="0"/>
                                          </p:stCondLst>
                                        </p:cTn>
                                        <p:tgtEl>
                                          <p:spTgt spid="29"/>
                                        </p:tgtEl>
                                        <p:attrNameLst>
                                          <p:attrName>style.visibility</p:attrName>
                                        </p:attrNameLst>
                                      </p:cBhvr>
                                      <p:to>
                                        <p:strVal val="visible"/>
                                      </p:to>
                                    </p:set>
                                    <p:animEffect transition="in" filter="wipe(down)">
                                      <p:cBhvr>
                                        <p:cTn id="26" dur="580">
                                          <p:stCondLst>
                                            <p:cond delay="0"/>
                                          </p:stCondLst>
                                        </p:cTn>
                                        <p:tgtEl>
                                          <p:spTgt spid="29"/>
                                        </p:tgtEl>
                                      </p:cBhvr>
                                    </p:animEffect>
                                    <p:anim calcmode="lin" valueType="num">
                                      <p:cBhvr>
                                        <p:cTn id="27"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32" dur="26">
                                          <p:stCondLst>
                                            <p:cond delay="650"/>
                                          </p:stCondLst>
                                        </p:cTn>
                                        <p:tgtEl>
                                          <p:spTgt spid="29"/>
                                        </p:tgtEl>
                                      </p:cBhvr>
                                      <p:to x="100000" y="60000"/>
                                    </p:animScale>
                                    <p:animScale>
                                      <p:cBhvr>
                                        <p:cTn id="33" dur="166" decel="50000">
                                          <p:stCondLst>
                                            <p:cond delay="676"/>
                                          </p:stCondLst>
                                        </p:cTn>
                                        <p:tgtEl>
                                          <p:spTgt spid="29"/>
                                        </p:tgtEl>
                                      </p:cBhvr>
                                      <p:to x="100000" y="100000"/>
                                    </p:animScale>
                                    <p:animScale>
                                      <p:cBhvr>
                                        <p:cTn id="34" dur="26">
                                          <p:stCondLst>
                                            <p:cond delay="1312"/>
                                          </p:stCondLst>
                                        </p:cTn>
                                        <p:tgtEl>
                                          <p:spTgt spid="29"/>
                                        </p:tgtEl>
                                      </p:cBhvr>
                                      <p:to x="100000" y="80000"/>
                                    </p:animScale>
                                    <p:animScale>
                                      <p:cBhvr>
                                        <p:cTn id="35" dur="166" decel="50000">
                                          <p:stCondLst>
                                            <p:cond delay="1338"/>
                                          </p:stCondLst>
                                        </p:cTn>
                                        <p:tgtEl>
                                          <p:spTgt spid="29"/>
                                        </p:tgtEl>
                                      </p:cBhvr>
                                      <p:to x="100000" y="100000"/>
                                    </p:animScale>
                                    <p:animScale>
                                      <p:cBhvr>
                                        <p:cTn id="36" dur="26">
                                          <p:stCondLst>
                                            <p:cond delay="1642"/>
                                          </p:stCondLst>
                                        </p:cTn>
                                        <p:tgtEl>
                                          <p:spTgt spid="29"/>
                                        </p:tgtEl>
                                      </p:cBhvr>
                                      <p:to x="100000" y="90000"/>
                                    </p:animScale>
                                    <p:animScale>
                                      <p:cBhvr>
                                        <p:cTn id="37" dur="166" decel="50000">
                                          <p:stCondLst>
                                            <p:cond delay="1668"/>
                                          </p:stCondLst>
                                        </p:cTn>
                                        <p:tgtEl>
                                          <p:spTgt spid="29"/>
                                        </p:tgtEl>
                                      </p:cBhvr>
                                      <p:to x="100000" y="100000"/>
                                    </p:animScale>
                                    <p:animScale>
                                      <p:cBhvr>
                                        <p:cTn id="38" dur="26">
                                          <p:stCondLst>
                                            <p:cond delay="1808"/>
                                          </p:stCondLst>
                                        </p:cTn>
                                        <p:tgtEl>
                                          <p:spTgt spid="29"/>
                                        </p:tgtEl>
                                      </p:cBhvr>
                                      <p:to x="100000" y="95000"/>
                                    </p:animScale>
                                    <p:animScale>
                                      <p:cBhvr>
                                        <p:cTn id="39" dur="166" decel="50000">
                                          <p:stCondLst>
                                            <p:cond delay="1834"/>
                                          </p:stCondLst>
                                        </p:cTn>
                                        <p:tgtEl>
                                          <p:spTgt spid="29"/>
                                        </p:tgtEl>
                                      </p:cBhvr>
                                      <p:to x="100000" y="100000"/>
                                    </p:animScale>
                                  </p:childTnLst>
                                </p:cTn>
                              </p:par>
                              <p:par>
                                <p:cTn id="40" presetID="26" presetClass="entr" presetSubtype="0" fill="hold" nodeType="withEffect">
                                  <p:stCondLst>
                                    <p:cond delay="1000"/>
                                  </p:stCondLst>
                                  <p:childTnLst>
                                    <p:set>
                                      <p:cBhvr>
                                        <p:cTn id="41" dur="1" fill="hold">
                                          <p:stCondLst>
                                            <p:cond delay="0"/>
                                          </p:stCondLst>
                                        </p:cTn>
                                        <p:tgtEl>
                                          <p:spTgt spid="31"/>
                                        </p:tgtEl>
                                        <p:attrNameLst>
                                          <p:attrName>style.visibility</p:attrName>
                                        </p:attrNameLst>
                                      </p:cBhvr>
                                      <p:to>
                                        <p:strVal val="visible"/>
                                      </p:to>
                                    </p:set>
                                    <p:animEffect transition="in" filter="wipe(down)">
                                      <p:cBhvr>
                                        <p:cTn id="42" dur="580">
                                          <p:stCondLst>
                                            <p:cond delay="0"/>
                                          </p:stCondLst>
                                        </p:cTn>
                                        <p:tgtEl>
                                          <p:spTgt spid="31"/>
                                        </p:tgtEl>
                                      </p:cBhvr>
                                    </p:animEffect>
                                    <p:anim calcmode="lin" valueType="num">
                                      <p:cBhvr>
                                        <p:cTn id="43"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48" dur="26">
                                          <p:stCondLst>
                                            <p:cond delay="650"/>
                                          </p:stCondLst>
                                        </p:cTn>
                                        <p:tgtEl>
                                          <p:spTgt spid="31"/>
                                        </p:tgtEl>
                                      </p:cBhvr>
                                      <p:to x="100000" y="60000"/>
                                    </p:animScale>
                                    <p:animScale>
                                      <p:cBhvr>
                                        <p:cTn id="49" dur="166" decel="50000">
                                          <p:stCondLst>
                                            <p:cond delay="676"/>
                                          </p:stCondLst>
                                        </p:cTn>
                                        <p:tgtEl>
                                          <p:spTgt spid="31"/>
                                        </p:tgtEl>
                                      </p:cBhvr>
                                      <p:to x="100000" y="100000"/>
                                    </p:animScale>
                                    <p:animScale>
                                      <p:cBhvr>
                                        <p:cTn id="50" dur="26">
                                          <p:stCondLst>
                                            <p:cond delay="1312"/>
                                          </p:stCondLst>
                                        </p:cTn>
                                        <p:tgtEl>
                                          <p:spTgt spid="31"/>
                                        </p:tgtEl>
                                      </p:cBhvr>
                                      <p:to x="100000" y="80000"/>
                                    </p:animScale>
                                    <p:animScale>
                                      <p:cBhvr>
                                        <p:cTn id="51" dur="166" decel="50000">
                                          <p:stCondLst>
                                            <p:cond delay="1338"/>
                                          </p:stCondLst>
                                        </p:cTn>
                                        <p:tgtEl>
                                          <p:spTgt spid="31"/>
                                        </p:tgtEl>
                                      </p:cBhvr>
                                      <p:to x="100000" y="100000"/>
                                    </p:animScale>
                                    <p:animScale>
                                      <p:cBhvr>
                                        <p:cTn id="52" dur="26">
                                          <p:stCondLst>
                                            <p:cond delay="1642"/>
                                          </p:stCondLst>
                                        </p:cTn>
                                        <p:tgtEl>
                                          <p:spTgt spid="31"/>
                                        </p:tgtEl>
                                      </p:cBhvr>
                                      <p:to x="100000" y="90000"/>
                                    </p:animScale>
                                    <p:animScale>
                                      <p:cBhvr>
                                        <p:cTn id="53" dur="166" decel="50000">
                                          <p:stCondLst>
                                            <p:cond delay="1668"/>
                                          </p:stCondLst>
                                        </p:cTn>
                                        <p:tgtEl>
                                          <p:spTgt spid="31"/>
                                        </p:tgtEl>
                                      </p:cBhvr>
                                      <p:to x="100000" y="100000"/>
                                    </p:animScale>
                                    <p:animScale>
                                      <p:cBhvr>
                                        <p:cTn id="54" dur="26">
                                          <p:stCondLst>
                                            <p:cond delay="1808"/>
                                          </p:stCondLst>
                                        </p:cTn>
                                        <p:tgtEl>
                                          <p:spTgt spid="31"/>
                                        </p:tgtEl>
                                      </p:cBhvr>
                                      <p:to x="100000" y="95000"/>
                                    </p:animScale>
                                    <p:animScale>
                                      <p:cBhvr>
                                        <p:cTn id="55" dur="166" decel="50000">
                                          <p:stCondLst>
                                            <p:cond delay="1834"/>
                                          </p:stCondLst>
                                        </p:cTn>
                                        <p:tgtEl>
                                          <p:spTgt spid="3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2296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1.2 Motivation</a:t>
            </a:r>
          </a:p>
        </p:txBody>
      </p:sp>
      <p:sp>
        <p:nvSpPr>
          <p:cNvPr id="15" name="矩形 14">
            <a:extLst>
              <a:ext uri="{FF2B5EF4-FFF2-40B4-BE49-F238E27FC236}">
                <a16:creationId xmlns:a16="http://schemas.microsoft.com/office/drawing/2014/main" id="{E6F56F68-E3AA-321D-40EC-F1292221E8EB}"/>
              </a:ext>
            </a:extLst>
          </p:cNvPr>
          <p:cNvSpPr/>
          <p:nvPr/>
        </p:nvSpPr>
        <p:spPr>
          <a:xfrm>
            <a:off x="288760" y="336884"/>
            <a:ext cx="1716503" cy="465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Introduction</a:t>
            </a:r>
            <a:endParaRPr kumimoji="1" lang="zh-SG" altLang="en-US" dirty="0"/>
          </a:p>
        </p:txBody>
      </p:sp>
      <p:cxnSp>
        <p:nvCxnSpPr>
          <p:cNvPr id="17" name="直线箭头连接符 16">
            <a:extLst>
              <a:ext uri="{FF2B5EF4-FFF2-40B4-BE49-F238E27FC236}">
                <a16:creationId xmlns:a16="http://schemas.microsoft.com/office/drawing/2014/main" id="{AE9F14B3-5CF7-FD44-633E-FB6A5DDDB437}"/>
              </a:ext>
            </a:extLst>
          </p:cNvPr>
          <p:cNvCxnSpPr>
            <a:cxnSpLocks/>
            <a:stCxn id="15"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8F31656E-5DA7-8120-AB1B-80DB67190D2D}"/>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21" name="直线箭头连接符 20">
            <a:extLst>
              <a:ext uri="{FF2B5EF4-FFF2-40B4-BE49-F238E27FC236}">
                <a16:creationId xmlns:a16="http://schemas.microsoft.com/office/drawing/2014/main" id="{072A8165-9B2B-E880-1EDB-BA7438B70DCE}"/>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A752B3E5-F249-D7B0-BC5C-7B87EA3E227F}"/>
              </a:ext>
            </a:extLst>
          </p:cNvPr>
          <p:cNvSpPr/>
          <p:nvPr/>
        </p:nvSpPr>
        <p:spPr>
          <a:xfrm>
            <a:off x="4924930"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Experiment</a:t>
            </a:r>
            <a:endParaRPr kumimoji="1" lang="zh-SG" altLang="en-US" dirty="0">
              <a:solidFill>
                <a:schemeClr val="tx1"/>
              </a:solidFill>
            </a:endParaRPr>
          </a:p>
        </p:txBody>
      </p:sp>
      <p:cxnSp>
        <p:nvCxnSpPr>
          <p:cNvPr id="24" name="直线箭头连接符 23">
            <a:extLst>
              <a:ext uri="{FF2B5EF4-FFF2-40B4-BE49-F238E27FC236}">
                <a16:creationId xmlns:a16="http://schemas.microsoft.com/office/drawing/2014/main" id="{E07BCC5A-9C94-F0C8-5484-884DC4C91EFF}"/>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2F4FB05-5637-ACC3-8373-2369B86B2898}"/>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Why use LLM for punctuation restoration?</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57200" y="2641493"/>
            <a:ext cx="8229600"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altLang="zh-SG" sz="2400" dirty="0">
                <a:solidFill>
                  <a:srgbClr val="0D0D0D"/>
                </a:solidFill>
                <a:latin typeface="+mn-lt"/>
              </a:rPr>
              <a:t>LLMs are powerful in NLP tasks. </a:t>
            </a:r>
          </a:p>
          <a:p>
            <a:pPr marL="0" indent="0">
              <a:buFont typeface="Arial"/>
              <a:buNone/>
            </a:pPr>
            <a:r>
              <a:rPr lang="en-SG" altLang="zh-SG" sz="2400" dirty="0">
                <a:solidFill>
                  <a:srgbClr val="0D0D0D"/>
                </a:solidFill>
                <a:latin typeface="+mn-lt"/>
              </a:rPr>
              <a:t>		LLMs have been used for punctuation restoration.</a:t>
            </a:r>
          </a:p>
          <a:p>
            <a:pPr marL="0" indent="0">
              <a:buNone/>
            </a:pPr>
            <a:r>
              <a:rPr lang="en-SG" altLang="zh-SG" sz="2400" dirty="0">
                <a:solidFill>
                  <a:srgbClr val="0D0D0D"/>
                </a:solidFill>
                <a:latin typeface="+mn-lt"/>
              </a:rPr>
              <a:t>		To leverage LLM’s power in punctuation restoration.	</a:t>
            </a:r>
          </a:p>
          <a:p>
            <a:r>
              <a:rPr lang="en-SG" altLang="zh-SG" sz="2400" dirty="0">
                <a:solidFill>
                  <a:srgbClr val="0D0D0D"/>
                </a:solidFill>
                <a:latin typeface="+mn-lt"/>
              </a:rPr>
              <a:t>To evaluate if small LLMs can be optimized to match the performance of </a:t>
            </a:r>
            <a:r>
              <a:rPr lang="en-US" altLang="zh-SG" sz="2400" dirty="0">
                <a:solidFill>
                  <a:srgbClr val="0D0D0D"/>
                </a:solidFill>
                <a:latin typeface="+mn-lt"/>
              </a:rPr>
              <a:t>SOTA LLMs.</a:t>
            </a:r>
            <a:endParaRPr lang="en-US" sz="2400" dirty="0">
              <a:solidFill>
                <a:srgbClr val="0D0D0D"/>
              </a:solidFill>
              <a:latin typeface="+mn-lt"/>
            </a:endParaRPr>
          </a:p>
          <a:p>
            <a:pPr marL="0" indent="0">
              <a:buFont typeface="Arial"/>
              <a:buNone/>
            </a:pPr>
            <a:endParaRPr lang="en-US" sz="2400" dirty="0">
              <a:latin typeface="+mn-lt"/>
            </a:endParaRPr>
          </a:p>
        </p:txBody>
      </p:sp>
      <p:sp>
        <p:nvSpPr>
          <p:cNvPr id="7" name="右箭头 6">
            <a:extLst>
              <a:ext uri="{FF2B5EF4-FFF2-40B4-BE49-F238E27FC236}">
                <a16:creationId xmlns:a16="http://schemas.microsoft.com/office/drawing/2014/main" id="{07AF5B8A-4E6B-5F90-B2F2-14A8F1169365}"/>
              </a:ext>
            </a:extLst>
          </p:cNvPr>
          <p:cNvSpPr/>
          <p:nvPr/>
        </p:nvSpPr>
        <p:spPr>
          <a:xfrm>
            <a:off x="962526" y="3248526"/>
            <a:ext cx="368969" cy="18047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SG" altLang="en-US" dirty="0">
              <a:solidFill>
                <a:schemeClr val="tx1"/>
              </a:solidFill>
            </a:endParaRPr>
          </a:p>
        </p:txBody>
      </p:sp>
      <p:sp>
        <p:nvSpPr>
          <p:cNvPr id="10" name="Footer Placeholder 4">
            <a:extLst>
              <a:ext uri="{FF2B5EF4-FFF2-40B4-BE49-F238E27FC236}">
                <a16:creationId xmlns:a16="http://schemas.microsoft.com/office/drawing/2014/main" id="{B73312B6-6DBD-B1D5-C5F3-C4FF095AB2B7}"/>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11" name="Slide Number Placeholder 3">
            <a:extLst>
              <a:ext uri="{FF2B5EF4-FFF2-40B4-BE49-F238E27FC236}">
                <a16:creationId xmlns:a16="http://schemas.microsoft.com/office/drawing/2014/main" id="{A1D72903-1CF8-A0A6-3499-4F0D9E43FF5D}"/>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5</a:t>
            </a:fld>
            <a:endParaRPr lang="en-US"/>
          </a:p>
        </p:txBody>
      </p:sp>
      <p:sp>
        <p:nvSpPr>
          <p:cNvPr id="3" name="右箭头 2">
            <a:extLst>
              <a:ext uri="{FF2B5EF4-FFF2-40B4-BE49-F238E27FC236}">
                <a16:creationId xmlns:a16="http://schemas.microsoft.com/office/drawing/2014/main" id="{0E1C5364-B7FA-2A54-0415-B84A05D6FF12}"/>
              </a:ext>
            </a:extLst>
          </p:cNvPr>
          <p:cNvSpPr/>
          <p:nvPr/>
        </p:nvSpPr>
        <p:spPr>
          <a:xfrm>
            <a:off x="957758" y="3658104"/>
            <a:ext cx="368969" cy="18047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SG" altLang="en-US" dirty="0">
              <a:solidFill>
                <a:schemeClr val="tx1"/>
              </a:solidFill>
            </a:endParaRPr>
          </a:p>
        </p:txBody>
      </p:sp>
    </p:spTree>
    <p:extLst>
      <p:ext uri="{BB962C8B-B14F-4D97-AF65-F5344CB8AC3E}">
        <p14:creationId xmlns:p14="http://schemas.microsoft.com/office/powerpoint/2010/main" val="3070923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2296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1.3 Literature Review</a:t>
            </a:r>
          </a:p>
        </p:txBody>
      </p:sp>
      <p:sp>
        <p:nvSpPr>
          <p:cNvPr id="15" name="矩形 14">
            <a:extLst>
              <a:ext uri="{FF2B5EF4-FFF2-40B4-BE49-F238E27FC236}">
                <a16:creationId xmlns:a16="http://schemas.microsoft.com/office/drawing/2014/main" id="{E6F56F68-E3AA-321D-40EC-F1292221E8EB}"/>
              </a:ext>
            </a:extLst>
          </p:cNvPr>
          <p:cNvSpPr/>
          <p:nvPr/>
        </p:nvSpPr>
        <p:spPr>
          <a:xfrm>
            <a:off x="288760" y="336884"/>
            <a:ext cx="1716503" cy="465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Introduction</a:t>
            </a:r>
            <a:endParaRPr kumimoji="1" lang="zh-SG" altLang="en-US" dirty="0"/>
          </a:p>
        </p:txBody>
      </p:sp>
      <p:cxnSp>
        <p:nvCxnSpPr>
          <p:cNvPr id="17" name="直线箭头连接符 16">
            <a:extLst>
              <a:ext uri="{FF2B5EF4-FFF2-40B4-BE49-F238E27FC236}">
                <a16:creationId xmlns:a16="http://schemas.microsoft.com/office/drawing/2014/main" id="{AE9F14B3-5CF7-FD44-633E-FB6A5DDDB437}"/>
              </a:ext>
            </a:extLst>
          </p:cNvPr>
          <p:cNvCxnSpPr>
            <a:cxnSpLocks/>
            <a:stCxn id="15"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8F31656E-5DA7-8120-AB1B-80DB67190D2D}"/>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21" name="直线箭头连接符 20">
            <a:extLst>
              <a:ext uri="{FF2B5EF4-FFF2-40B4-BE49-F238E27FC236}">
                <a16:creationId xmlns:a16="http://schemas.microsoft.com/office/drawing/2014/main" id="{072A8165-9B2B-E880-1EDB-BA7438B70DCE}"/>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A752B3E5-F249-D7B0-BC5C-7B87EA3E227F}"/>
              </a:ext>
            </a:extLst>
          </p:cNvPr>
          <p:cNvSpPr/>
          <p:nvPr/>
        </p:nvSpPr>
        <p:spPr>
          <a:xfrm>
            <a:off x="4924930"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Experiment</a:t>
            </a:r>
            <a:endParaRPr kumimoji="1" lang="zh-SG" altLang="en-US" dirty="0">
              <a:solidFill>
                <a:schemeClr val="tx1"/>
              </a:solidFill>
            </a:endParaRPr>
          </a:p>
        </p:txBody>
      </p:sp>
      <p:cxnSp>
        <p:nvCxnSpPr>
          <p:cNvPr id="24" name="直线箭头连接符 23">
            <a:extLst>
              <a:ext uri="{FF2B5EF4-FFF2-40B4-BE49-F238E27FC236}">
                <a16:creationId xmlns:a16="http://schemas.microsoft.com/office/drawing/2014/main" id="{E07BCC5A-9C94-F0C8-5484-884DC4C91EFF}"/>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2F4FB05-5637-ACC3-8373-2369B86B2898}"/>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fontScale="92500"/>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How pre-LLMs are used for punctuation restoration?</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57200" y="2641493"/>
            <a:ext cx="5214938"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altLang="zh-SG" sz="2400" dirty="0">
                <a:effectLst/>
                <a:latin typeface="CMR12"/>
              </a:rPr>
              <a:t>[</a:t>
            </a:r>
            <a:r>
              <a:rPr lang="en-SG" altLang="zh-SG" sz="2400" dirty="0">
                <a:solidFill>
                  <a:srgbClr val="0000FF"/>
                </a:solidFill>
                <a:effectLst/>
                <a:latin typeface="CMR12"/>
              </a:rPr>
              <a:t>1</a:t>
            </a:r>
            <a:r>
              <a:rPr lang="en-SG" altLang="zh-SG" sz="2400" dirty="0">
                <a:effectLst/>
                <a:latin typeface="CMR12"/>
              </a:rPr>
              <a:t>] explores models including BERT, </a:t>
            </a:r>
            <a:r>
              <a:rPr lang="en-SG" altLang="zh-SG" sz="2400" dirty="0" err="1">
                <a:effectLst/>
                <a:latin typeface="CMR12"/>
              </a:rPr>
              <a:t>RoBERTa</a:t>
            </a:r>
            <a:r>
              <a:rPr lang="en-SG" altLang="zh-SG" sz="2400" dirty="0">
                <a:effectLst/>
                <a:latin typeface="CMR12"/>
              </a:rPr>
              <a:t>, and ALBERT etc. </a:t>
            </a:r>
          </a:p>
          <a:p>
            <a:r>
              <a:rPr lang="en-SG" altLang="zh-SG" sz="2400" dirty="0">
                <a:effectLst/>
                <a:latin typeface="CMR12"/>
              </a:rPr>
              <a:t>[</a:t>
            </a:r>
            <a:r>
              <a:rPr lang="en-SG" altLang="zh-SG" sz="2400" dirty="0">
                <a:solidFill>
                  <a:srgbClr val="0000FF"/>
                </a:solidFill>
                <a:effectLst/>
                <a:latin typeface="CMR12"/>
              </a:rPr>
              <a:t>1</a:t>
            </a:r>
            <a:r>
              <a:rPr lang="en-SG" altLang="zh-SG" sz="2400" dirty="0">
                <a:effectLst/>
                <a:latin typeface="CMR12"/>
              </a:rPr>
              <a:t>] proposes an augmentation strategy to simulate substitution, insertion, and deletion of ASR transcript. </a:t>
            </a:r>
          </a:p>
          <a:p>
            <a:endParaRPr lang="en-SG" altLang="zh-SG" sz="1400" dirty="0"/>
          </a:p>
          <a:p>
            <a:endParaRPr lang="en-SG" altLang="zh-SG" sz="2400" dirty="0">
              <a:solidFill>
                <a:srgbClr val="0D0D0D"/>
              </a:solidFill>
              <a:latin typeface="+mn-lt"/>
            </a:endParaRPr>
          </a:p>
          <a:p>
            <a:pPr marL="0" indent="0">
              <a:buFont typeface="Arial"/>
              <a:buNone/>
            </a:pPr>
            <a:endParaRPr lang="en-US" sz="2400" dirty="0">
              <a:latin typeface="+mn-lt"/>
            </a:endParaRP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9" name="文本框 8">
            <a:extLst>
              <a:ext uri="{FF2B5EF4-FFF2-40B4-BE49-F238E27FC236}">
                <a16:creationId xmlns:a16="http://schemas.microsoft.com/office/drawing/2014/main" id="{CE77A784-2DE7-2892-9150-BEEEAA2176CC}"/>
              </a:ext>
            </a:extLst>
          </p:cNvPr>
          <p:cNvSpPr txBox="1"/>
          <p:nvPr/>
        </p:nvSpPr>
        <p:spPr>
          <a:xfrm>
            <a:off x="457200" y="5977947"/>
            <a:ext cx="8086725" cy="707886"/>
          </a:xfrm>
          <a:prstGeom prst="rect">
            <a:avLst/>
          </a:prstGeom>
          <a:noFill/>
        </p:spPr>
        <p:txBody>
          <a:bodyPr wrap="square">
            <a:spAutoFit/>
          </a:bodyPr>
          <a:lstStyle/>
          <a:p>
            <a:r>
              <a:rPr lang="en-SG" altLang="zh-SG" sz="1000" dirty="0">
                <a:effectLst/>
              </a:rPr>
              <a:t>[1] </a:t>
            </a:r>
            <a:r>
              <a:rPr lang="en-SG" altLang="zh-SG" sz="1000" dirty="0" err="1">
                <a:effectLst/>
              </a:rPr>
              <a:t>Tanvirul</a:t>
            </a:r>
            <a:r>
              <a:rPr lang="en-SG" altLang="zh-SG" sz="1000" dirty="0">
                <a:effectLst/>
              </a:rPr>
              <a:t> </a:t>
            </a:r>
            <a:r>
              <a:rPr lang="en-SG" altLang="zh-SG" sz="1000" dirty="0" err="1">
                <a:effectLst/>
              </a:rPr>
              <a:t>Alam</a:t>
            </a:r>
            <a:r>
              <a:rPr lang="en-SG" altLang="zh-SG" sz="1000" dirty="0">
                <a:effectLst/>
              </a:rPr>
              <a:t>, </a:t>
            </a:r>
            <a:r>
              <a:rPr lang="en-SG" altLang="zh-SG" sz="1000" dirty="0" err="1">
                <a:effectLst/>
              </a:rPr>
              <a:t>Akib</a:t>
            </a:r>
            <a:r>
              <a:rPr lang="en-SG" altLang="zh-SG" sz="1000" dirty="0">
                <a:effectLst/>
              </a:rPr>
              <a:t> Khan, and </a:t>
            </a:r>
            <a:r>
              <a:rPr lang="en-SG" altLang="zh-SG" sz="1000" dirty="0" err="1">
                <a:effectLst/>
              </a:rPr>
              <a:t>Firoj</a:t>
            </a:r>
            <a:r>
              <a:rPr lang="en-SG" altLang="zh-SG" sz="1000" dirty="0">
                <a:effectLst/>
              </a:rPr>
              <a:t> </a:t>
            </a:r>
            <a:r>
              <a:rPr lang="en-SG" altLang="zh-SG" sz="1000" dirty="0" err="1">
                <a:effectLst/>
              </a:rPr>
              <a:t>Alam</a:t>
            </a:r>
            <a:r>
              <a:rPr lang="en-SG" altLang="zh-SG" sz="1000" dirty="0">
                <a:effectLst/>
              </a:rPr>
              <a:t>. Punctuation restoration using transformer models for high-and low-resource languages. In Proceedings of the Sixth Workshop on Noisy User-generated Text (W-NUT 2020), pages 132–142, 2020. </a:t>
            </a:r>
          </a:p>
          <a:p>
            <a:endParaRPr lang="en-SG" altLang="zh-SG" sz="1000" dirty="0">
              <a:effectLst/>
            </a:endParaRPr>
          </a:p>
          <a:p>
            <a:pPr marL="0" indent="0">
              <a:buNone/>
            </a:pPr>
            <a:endParaRPr lang="en-SG" altLang="zh-SG" sz="1000" dirty="0">
              <a:effectLst/>
            </a:endParaRPr>
          </a:p>
        </p:txBody>
      </p:sp>
      <p:sp>
        <p:nvSpPr>
          <p:cNvPr id="10" name="Slide Number Placeholder 3">
            <a:extLst>
              <a:ext uri="{FF2B5EF4-FFF2-40B4-BE49-F238E27FC236}">
                <a16:creationId xmlns:a16="http://schemas.microsoft.com/office/drawing/2014/main" id="{A8E0C64A-4D35-0A5E-61E7-2BF60D9D834E}"/>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6</a:t>
            </a:fld>
            <a:endParaRPr lang="en-US"/>
          </a:p>
        </p:txBody>
      </p:sp>
      <p:pic>
        <p:nvPicPr>
          <p:cNvPr id="8" name="图片 7">
            <a:extLst>
              <a:ext uri="{FF2B5EF4-FFF2-40B4-BE49-F238E27FC236}">
                <a16:creationId xmlns:a16="http://schemas.microsoft.com/office/drawing/2014/main" id="{142359A2-0CBF-A3A0-4A71-166BD0744DD8}"/>
              </a:ext>
            </a:extLst>
          </p:cNvPr>
          <p:cNvPicPr>
            <a:picLocks noChangeAspect="1"/>
          </p:cNvPicPr>
          <p:nvPr/>
        </p:nvPicPr>
        <p:blipFill>
          <a:blip r:embed="rId3"/>
          <a:stretch>
            <a:fillRect/>
          </a:stretch>
        </p:blipFill>
        <p:spPr>
          <a:xfrm>
            <a:off x="5331606" y="2641493"/>
            <a:ext cx="3555458" cy="2694495"/>
          </a:xfrm>
          <a:prstGeom prst="rect">
            <a:avLst/>
          </a:prstGeom>
          <a:scene3d>
            <a:camera prst="orthographicFront">
              <a:rot lat="0" lon="0" rev="0"/>
            </a:camera>
            <a:lightRig rig="threePt" dir="t"/>
          </a:scene3d>
        </p:spPr>
      </p:pic>
      <p:sp>
        <p:nvSpPr>
          <p:cNvPr id="4" name="矩形 3">
            <a:extLst>
              <a:ext uri="{FF2B5EF4-FFF2-40B4-BE49-F238E27FC236}">
                <a16:creationId xmlns:a16="http://schemas.microsoft.com/office/drawing/2014/main" id="{9BEF504A-6D0E-2F38-BFD6-4A0C974D6E93}"/>
              </a:ext>
            </a:extLst>
          </p:cNvPr>
          <p:cNvSpPr/>
          <p:nvPr/>
        </p:nvSpPr>
        <p:spPr>
          <a:xfrm>
            <a:off x="5423367" y="5031089"/>
            <a:ext cx="3451339" cy="304899"/>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dirty="0"/>
          </a:p>
        </p:txBody>
      </p:sp>
      <p:sp>
        <p:nvSpPr>
          <p:cNvPr id="7" name="文本框 6">
            <a:extLst>
              <a:ext uri="{FF2B5EF4-FFF2-40B4-BE49-F238E27FC236}">
                <a16:creationId xmlns:a16="http://schemas.microsoft.com/office/drawing/2014/main" id="{CA6A504A-3236-9BAB-845A-7B36060099AC}"/>
              </a:ext>
            </a:extLst>
          </p:cNvPr>
          <p:cNvSpPr txBox="1"/>
          <p:nvPr/>
        </p:nvSpPr>
        <p:spPr>
          <a:xfrm>
            <a:off x="5367638" y="5296734"/>
            <a:ext cx="728662" cy="369332"/>
          </a:xfrm>
          <a:prstGeom prst="rect">
            <a:avLst/>
          </a:prstGeom>
          <a:noFill/>
        </p:spPr>
        <p:txBody>
          <a:bodyPr wrap="square" rtlCol="0">
            <a:spAutoFit/>
          </a:bodyPr>
          <a:lstStyle/>
          <a:p>
            <a:r>
              <a:rPr kumimoji="1" lang="en-US" altLang="zh-SG" b="1" dirty="0"/>
              <a:t>Input</a:t>
            </a:r>
            <a:endParaRPr kumimoji="1" lang="zh-SG" altLang="en-US" b="1" dirty="0"/>
          </a:p>
        </p:txBody>
      </p:sp>
      <p:sp>
        <p:nvSpPr>
          <p:cNvPr id="11" name="矩形 10">
            <a:extLst>
              <a:ext uri="{FF2B5EF4-FFF2-40B4-BE49-F238E27FC236}">
                <a16:creationId xmlns:a16="http://schemas.microsoft.com/office/drawing/2014/main" id="{55783070-166D-D3F1-0A09-9D338FA827C6}"/>
              </a:ext>
            </a:extLst>
          </p:cNvPr>
          <p:cNvSpPr/>
          <p:nvPr/>
        </p:nvSpPr>
        <p:spPr>
          <a:xfrm>
            <a:off x="5379996" y="3900629"/>
            <a:ext cx="3451340" cy="774649"/>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dirty="0"/>
          </a:p>
        </p:txBody>
      </p:sp>
      <p:sp>
        <p:nvSpPr>
          <p:cNvPr id="12" name="文本框 11">
            <a:extLst>
              <a:ext uri="{FF2B5EF4-FFF2-40B4-BE49-F238E27FC236}">
                <a16:creationId xmlns:a16="http://schemas.microsoft.com/office/drawing/2014/main" id="{563CA214-0F63-9046-A9CD-257969F0B747}"/>
              </a:ext>
            </a:extLst>
          </p:cNvPr>
          <p:cNvSpPr txBox="1"/>
          <p:nvPr/>
        </p:nvSpPr>
        <p:spPr>
          <a:xfrm>
            <a:off x="5345736" y="4357673"/>
            <a:ext cx="1040934" cy="369332"/>
          </a:xfrm>
          <a:prstGeom prst="rect">
            <a:avLst/>
          </a:prstGeom>
          <a:noFill/>
        </p:spPr>
        <p:txBody>
          <a:bodyPr wrap="square" rtlCol="0">
            <a:spAutoFit/>
          </a:bodyPr>
          <a:lstStyle/>
          <a:p>
            <a:r>
              <a:rPr kumimoji="1" lang="en-US" altLang="zh-SG" b="1" dirty="0"/>
              <a:t>Pre-LLM</a:t>
            </a:r>
            <a:endParaRPr kumimoji="1" lang="zh-SG" altLang="en-US" b="1" dirty="0"/>
          </a:p>
        </p:txBody>
      </p:sp>
      <p:sp>
        <p:nvSpPr>
          <p:cNvPr id="13" name="矩形 12">
            <a:extLst>
              <a:ext uri="{FF2B5EF4-FFF2-40B4-BE49-F238E27FC236}">
                <a16:creationId xmlns:a16="http://schemas.microsoft.com/office/drawing/2014/main" id="{9646C7CA-E9AA-057D-C907-B7D29F0240D8}"/>
              </a:ext>
            </a:extLst>
          </p:cNvPr>
          <p:cNvSpPr/>
          <p:nvPr/>
        </p:nvSpPr>
        <p:spPr>
          <a:xfrm>
            <a:off x="5419658" y="2641493"/>
            <a:ext cx="3451339" cy="304899"/>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dirty="0"/>
          </a:p>
        </p:txBody>
      </p:sp>
      <p:sp>
        <p:nvSpPr>
          <p:cNvPr id="14" name="文本框 13">
            <a:extLst>
              <a:ext uri="{FF2B5EF4-FFF2-40B4-BE49-F238E27FC236}">
                <a16:creationId xmlns:a16="http://schemas.microsoft.com/office/drawing/2014/main" id="{0FECA6E2-849F-9985-96CA-32328271BAC5}"/>
              </a:ext>
            </a:extLst>
          </p:cNvPr>
          <p:cNvSpPr txBox="1"/>
          <p:nvPr/>
        </p:nvSpPr>
        <p:spPr>
          <a:xfrm>
            <a:off x="5363928" y="2907138"/>
            <a:ext cx="1022741" cy="369332"/>
          </a:xfrm>
          <a:prstGeom prst="rect">
            <a:avLst/>
          </a:prstGeom>
          <a:noFill/>
        </p:spPr>
        <p:txBody>
          <a:bodyPr wrap="square" rtlCol="0">
            <a:spAutoFit/>
          </a:bodyPr>
          <a:lstStyle/>
          <a:p>
            <a:r>
              <a:rPr kumimoji="1" lang="en-US" altLang="zh-SG" b="1" dirty="0"/>
              <a:t>Output</a:t>
            </a:r>
            <a:endParaRPr kumimoji="1" lang="zh-SG" altLang="en-US" b="1" dirty="0"/>
          </a:p>
        </p:txBody>
      </p:sp>
      <p:grpSp>
        <p:nvGrpSpPr>
          <p:cNvPr id="34" name="组合 33">
            <a:extLst>
              <a:ext uri="{FF2B5EF4-FFF2-40B4-BE49-F238E27FC236}">
                <a16:creationId xmlns:a16="http://schemas.microsoft.com/office/drawing/2014/main" id="{AD9444D8-F7FF-4082-C5BC-CFCC00F3A7A5}"/>
              </a:ext>
            </a:extLst>
          </p:cNvPr>
          <p:cNvGrpSpPr/>
          <p:nvPr/>
        </p:nvGrpSpPr>
        <p:grpSpPr>
          <a:xfrm>
            <a:off x="483726" y="3604970"/>
            <a:ext cx="4872075" cy="786060"/>
            <a:chOff x="4193423" y="2717063"/>
            <a:chExt cx="4872075" cy="786060"/>
          </a:xfrm>
        </p:grpSpPr>
        <p:sp>
          <p:nvSpPr>
            <p:cNvPr id="29" name="文本框 28">
              <a:extLst>
                <a:ext uri="{FF2B5EF4-FFF2-40B4-BE49-F238E27FC236}">
                  <a16:creationId xmlns:a16="http://schemas.microsoft.com/office/drawing/2014/main" id="{562A447C-14A7-9AB1-90EF-7591D22B320F}"/>
                </a:ext>
              </a:extLst>
            </p:cNvPr>
            <p:cNvSpPr txBox="1"/>
            <p:nvPr/>
          </p:nvSpPr>
          <p:spPr>
            <a:xfrm>
              <a:off x="4193423" y="2801427"/>
              <a:ext cx="1560073" cy="646331"/>
            </a:xfrm>
            <a:prstGeom prst="rect">
              <a:avLst/>
            </a:prstGeom>
            <a:noFill/>
          </p:spPr>
          <p:txBody>
            <a:bodyPr wrap="square" rtlCol="0">
              <a:spAutoFit/>
            </a:bodyPr>
            <a:lstStyle/>
            <a:p>
              <a:pPr algn="ctr"/>
              <a:r>
                <a:rPr kumimoji="1" lang="en-SG" altLang="zh-SG" dirty="0"/>
                <a:t>input sentences</a:t>
              </a:r>
              <a:endParaRPr kumimoji="1" lang="zh-SG" altLang="en-US" dirty="0"/>
            </a:p>
          </p:txBody>
        </p:sp>
        <p:cxnSp>
          <p:nvCxnSpPr>
            <p:cNvPr id="30" name="直线箭头连接符 29">
              <a:extLst>
                <a:ext uri="{FF2B5EF4-FFF2-40B4-BE49-F238E27FC236}">
                  <a16:creationId xmlns:a16="http://schemas.microsoft.com/office/drawing/2014/main" id="{D052A0F3-9C29-6547-FE46-8941BE056D53}"/>
                </a:ext>
              </a:extLst>
            </p:cNvPr>
            <p:cNvCxnSpPr>
              <a:cxnSpLocks/>
            </p:cNvCxnSpPr>
            <p:nvPr/>
          </p:nvCxnSpPr>
          <p:spPr>
            <a:xfrm>
              <a:off x="5407917" y="3110093"/>
              <a:ext cx="507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A1F68263-6E01-C18F-3AB3-2708051B2E19}"/>
                </a:ext>
              </a:extLst>
            </p:cNvPr>
            <p:cNvCxnSpPr>
              <a:cxnSpLocks/>
            </p:cNvCxnSpPr>
            <p:nvPr/>
          </p:nvCxnSpPr>
          <p:spPr>
            <a:xfrm>
              <a:off x="7317929" y="3076265"/>
              <a:ext cx="507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圆角矩形 31">
              <a:extLst>
                <a:ext uri="{FF2B5EF4-FFF2-40B4-BE49-F238E27FC236}">
                  <a16:creationId xmlns:a16="http://schemas.microsoft.com/office/drawing/2014/main" id="{660618DE-D9E2-E9A3-81E5-794838799081}"/>
                </a:ext>
              </a:extLst>
            </p:cNvPr>
            <p:cNvSpPr/>
            <p:nvPr/>
          </p:nvSpPr>
          <p:spPr>
            <a:xfrm>
              <a:off x="5966555" y="2717063"/>
              <a:ext cx="1351374" cy="786060"/>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sz="1600" dirty="0">
                  <a:solidFill>
                    <a:schemeClr val="tx1"/>
                  </a:solidFill>
                </a:rPr>
                <a:t>Punctuation Restoration</a:t>
              </a:r>
              <a:endParaRPr kumimoji="1" lang="zh-SG" altLang="en-US" sz="1600" dirty="0">
                <a:solidFill>
                  <a:schemeClr val="tx1"/>
                </a:solidFill>
              </a:endParaRPr>
            </a:p>
          </p:txBody>
        </p:sp>
        <p:sp>
          <p:nvSpPr>
            <p:cNvPr id="33" name="文本框 32">
              <a:extLst>
                <a:ext uri="{FF2B5EF4-FFF2-40B4-BE49-F238E27FC236}">
                  <a16:creationId xmlns:a16="http://schemas.microsoft.com/office/drawing/2014/main" id="{F86289EE-742D-BC11-47B8-6FE8F89275FB}"/>
                </a:ext>
              </a:extLst>
            </p:cNvPr>
            <p:cNvSpPr txBox="1"/>
            <p:nvPr/>
          </p:nvSpPr>
          <p:spPr>
            <a:xfrm>
              <a:off x="7505425" y="2752907"/>
              <a:ext cx="1560073" cy="646331"/>
            </a:xfrm>
            <a:prstGeom prst="rect">
              <a:avLst/>
            </a:prstGeom>
            <a:noFill/>
          </p:spPr>
          <p:txBody>
            <a:bodyPr wrap="square" rtlCol="0">
              <a:spAutoFit/>
            </a:bodyPr>
            <a:lstStyle/>
            <a:p>
              <a:pPr algn="ctr"/>
              <a:r>
                <a:rPr kumimoji="1" lang="en-SG" altLang="zh-SG" dirty="0"/>
                <a:t>Output Sentences</a:t>
              </a:r>
              <a:endParaRPr kumimoji="1" lang="zh-SG" altLang="en-US" dirty="0"/>
            </a:p>
          </p:txBody>
        </p:sp>
      </p:grpSp>
      <p:grpSp>
        <p:nvGrpSpPr>
          <p:cNvPr id="35" name="组合 34">
            <a:extLst>
              <a:ext uri="{FF2B5EF4-FFF2-40B4-BE49-F238E27FC236}">
                <a16:creationId xmlns:a16="http://schemas.microsoft.com/office/drawing/2014/main" id="{05CC3412-930A-FA29-1F8C-E3EB386A2315}"/>
              </a:ext>
            </a:extLst>
          </p:cNvPr>
          <p:cNvGrpSpPr/>
          <p:nvPr/>
        </p:nvGrpSpPr>
        <p:grpSpPr>
          <a:xfrm rot="16200000">
            <a:off x="1078264" y="3228354"/>
            <a:ext cx="3698843" cy="1608586"/>
            <a:chOff x="4761507" y="2296043"/>
            <a:chExt cx="3698843" cy="1608586"/>
          </a:xfrm>
        </p:grpSpPr>
        <p:sp>
          <p:nvSpPr>
            <p:cNvPr id="36" name="文本框 35">
              <a:extLst>
                <a:ext uri="{FF2B5EF4-FFF2-40B4-BE49-F238E27FC236}">
                  <a16:creationId xmlns:a16="http://schemas.microsoft.com/office/drawing/2014/main" id="{15E8D696-4EBD-1A81-C0E6-E103B19D3DC1}"/>
                </a:ext>
              </a:extLst>
            </p:cNvPr>
            <p:cNvSpPr txBox="1"/>
            <p:nvPr/>
          </p:nvSpPr>
          <p:spPr>
            <a:xfrm rot="5400000">
              <a:off x="4304636" y="2801427"/>
              <a:ext cx="1560073" cy="646331"/>
            </a:xfrm>
            <a:prstGeom prst="rect">
              <a:avLst/>
            </a:prstGeom>
            <a:noFill/>
          </p:spPr>
          <p:txBody>
            <a:bodyPr wrap="square" rtlCol="0">
              <a:spAutoFit/>
            </a:bodyPr>
            <a:lstStyle/>
            <a:p>
              <a:pPr algn="ctr"/>
              <a:r>
                <a:rPr kumimoji="1" lang="en-SG" altLang="zh-SG" dirty="0"/>
                <a:t>input sentences</a:t>
              </a:r>
              <a:endParaRPr kumimoji="1" lang="zh-SG" altLang="en-US" dirty="0"/>
            </a:p>
          </p:txBody>
        </p:sp>
        <p:cxnSp>
          <p:nvCxnSpPr>
            <p:cNvPr id="37" name="直线箭头连接符 36">
              <a:extLst>
                <a:ext uri="{FF2B5EF4-FFF2-40B4-BE49-F238E27FC236}">
                  <a16:creationId xmlns:a16="http://schemas.microsoft.com/office/drawing/2014/main" id="{A2E8EC40-534E-12CE-0EE2-DDF2A952FE1D}"/>
                </a:ext>
              </a:extLst>
            </p:cNvPr>
            <p:cNvCxnSpPr>
              <a:cxnSpLocks/>
            </p:cNvCxnSpPr>
            <p:nvPr/>
          </p:nvCxnSpPr>
          <p:spPr>
            <a:xfrm>
              <a:off x="5519130" y="3110093"/>
              <a:ext cx="507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3C9A56D5-24D1-5C11-F4D1-F836DFB0E6D7}"/>
                </a:ext>
              </a:extLst>
            </p:cNvPr>
            <p:cNvCxnSpPr>
              <a:cxnSpLocks/>
            </p:cNvCxnSpPr>
            <p:nvPr/>
          </p:nvCxnSpPr>
          <p:spPr>
            <a:xfrm>
              <a:off x="7206725" y="3076274"/>
              <a:ext cx="507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圆角矩形 38">
              <a:extLst>
                <a:ext uri="{FF2B5EF4-FFF2-40B4-BE49-F238E27FC236}">
                  <a16:creationId xmlns:a16="http://schemas.microsoft.com/office/drawing/2014/main" id="{871ADE84-A0AD-31C8-D4A4-5ED77348D600}"/>
                </a:ext>
              </a:extLst>
            </p:cNvPr>
            <p:cNvSpPr/>
            <p:nvPr/>
          </p:nvSpPr>
          <p:spPr>
            <a:xfrm rot="5400000">
              <a:off x="5966556" y="2717063"/>
              <a:ext cx="1351374" cy="786060"/>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sz="1600" dirty="0">
                  <a:solidFill>
                    <a:schemeClr val="tx1"/>
                  </a:solidFill>
                </a:rPr>
                <a:t>Punctuation Restoration</a:t>
              </a:r>
              <a:endParaRPr kumimoji="1" lang="zh-SG" altLang="en-US" sz="1600" dirty="0">
                <a:solidFill>
                  <a:schemeClr val="tx1"/>
                </a:solidFill>
              </a:endParaRPr>
            </a:p>
          </p:txBody>
        </p:sp>
        <p:sp>
          <p:nvSpPr>
            <p:cNvPr id="40" name="文本框 39">
              <a:extLst>
                <a:ext uri="{FF2B5EF4-FFF2-40B4-BE49-F238E27FC236}">
                  <a16:creationId xmlns:a16="http://schemas.microsoft.com/office/drawing/2014/main" id="{868E9FF8-97B4-F48D-B4F8-2E7AD3C132EC}"/>
                </a:ext>
              </a:extLst>
            </p:cNvPr>
            <p:cNvSpPr txBox="1"/>
            <p:nvPr/>
          </p:nvSpPr>
          <p:spPr>
            <a:xfrm rot="5400000">
              <a:off x="7357148" y="2752914"/>
              <a:ext cx="1560073" cy="646331"/>
            </a:xfrm>
            <a:prstGeom prst="rect">
              <a:avLst/>
            </a:prstGeom>
            <a:noFill/>
          </p:spPr>
          <p:txBody>
            <a:bodyPr wrap="square" rtlCol="0">
              <a:spAutoFit/>
            </a:bodyPr>
            <a:lstStyle/>
            <a:p>
              <a:pPr algn="ctr"/>
              <a:r>
                <a:rPr kumimoji="1" lang="en-SG" altLang="zh-SG" dirty="0"/>
                <a:t>Output Sentences</a:t>
              </a:r>
              <a:endParaRPr kumimoji="1" lang="zh-SG" altLang="en-US" dirty="0"/>
            </a:p>
          </p:txBody>
        </p:sp>
      </p:grpSp>
    </p:spTree>
    <p:extLst>
      <p:ext uri="{BB962C8B-B14F-4D97-AF65-F5344CB8AC3E}">
        <p14:creationId xmlns:p14="http://schemas.microsoft.com/office/powerpoint/2010/main" val="50342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dissolve">
                                      <p:cBhvr>
                                        <p:cTn id="14" dur="500"/>
                                        <p:tgtEl>
                                          <p:spTgt spid="12"/>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par>
                          <p:cTn id="18" fill="hold">
                            <p:stCondLst>
                              <p:cond delay="1000"/>
                            </p:stCondLst>
                            <p:childTnLst>
                              <p:par>
                                <p:cTn id="19" presetID="9"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xit" presetSubtype="10" fill="hold" grpId="0" nodeType="clickEffect">
                                  <p:stCondLst>
                                    <p:cond delay="0"/>
                                  </p:stCondLst>
                                  <p:childTnLst>
                                    <p:animEffect transition="out" filter="randombar(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dissolve">
                                      <p:cBhvr>
                                        <p:cTn id="33" dur="500"/>
                                        <p:tgtEl>
                                          <p:spTgt spid="34"/>
                                        </p:tgtEl>
                                      </p:cBhvr>
                                    </p:animEffect>
                                  </p:childTnLst>
                                </p:cTn>
                              </p:par>
                            </p:childTnLst>
                          </p:cTn>
                        </p:par>
                        <p:par>
                          <p:cTn id="34" fill="hold">
                            <p:stCondLst>
                              <p:cond delay="1000"/>
                            </p:stCondLst>
                            <p:childTnLst>
                              <p:par>
                                <p:cTn id="35" presetID="8" presetClass="emph" presetSubtype="0" fill="hold" nodeType="afterEffect">
                                  <p:stCondLst>
                                    <p:cond delay="0"/>
                                  </p:stCondLst>
                                  <p:childTnLst>
                                    <p:animRot by="-5400000">
                                      <p:cBhvr>
                                        <p:cTn id="36" dur="1000" fill="hold"/>
                                        <p:tgtEl>
                                          <p:spTgt spid="34"/>
                                        </p:tgtEl>
                                        <p:attrNameLst>
                                          <p:attrName>r</p:attrName>
                                        </p:attrNameLst>
                                      </p:cBhvr>
                                    </p:animRot>
                                  </p:childTnLst>
                                </p:cTn>
                              </p:par>
                            </p:childTnLst>
                          </p:cTn>
                        </p:par>
                        <p:par>
                          <p:cTn id="37" fill="hold">
                            <p:stCondLst>
                              <p:cond delay="2000"/>
                            </p:stCondLst>
                            <p:childTnLst>
                              <p:par>
                                <p:cTn id="38" presetID="1" presetClass="exit" presetSubtype="0" fill="hold" nodeType="afterEffect">
                                  <p:stCondLst>
                                    <p:cond delay="0"/>
                                  </p:stCondLst>
                                  <p:childTnLst>
                                    <p:set>
                                      <p:cBhvr>
                                        <p:cTn id="39" dur="1" fill="hold">
                                          <p:stCondLst>
                                            <p:cond delay="0"/>
                                          </p:stCondLst>
                                        </p:cTn>
                                        <p:tgtEl>
                                          <p:spTgt spid="34"/>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7" grpId="0"/>
      <p:bldP spid="11" grpId="0" animBg="1"/>
      <p:bldP spid="12" grpId="0"/>
      <p:bldP spid="13"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54B7F424-F690-0121-7AD8-90CE2E5F3E35}"/>
              </a:ext>
            </a:extLst>
          </p:cNvPr>
          <p:cNvGrpSpPr/>
          <p:nvPr/>
        </p:nvGrpSpPr>
        <p:grpSpPr>
          <a:xfrm>
            <a:off x="4189357" y="2717063"/>
            <a:ext cx="4872075" cy="786060"/>
            <a:chOff x="4193423" y="2717063"/>
            <a:chExt cx="4872075" cy="786060"/>
          </a:xfrm>
        </p:grpSpPr>
        <p:sp>
          <p:nvSpPr>
            <p:cNvPr id="35" name="文本框 34">
              <a:extLst>
                <a:ext uri="{FF2B5EF4-FFF2-40B4-BE49-F238E27FC236}">
                  <a16:creationId xmlns:a16="http://schemas.microsoft.com/office/drawing/2014/main" id="{6AD64698-8833-7965-BE77-DC73FA1B0348}"/>
                </a:ext>
              </a:extLst>
            </p:cNvPr>
            <p:cNvSpPr txBox="1"/>
            <p:nvPr/>
          </p:nvSpPr>
          <p:spPr>
            <a:xfrm>
              <a:off x="4193423" y="2801427"/>
              <a:ext cx="1560073" cy="646331"/>
            </a:xfrm>
            <a:prstGeom prst="rect">
              <a:avLst/>
            </a:prstGeom>
            <a:noFill/>
          </p:spPr>
          <p:txBody>
            <a:bodyPr wrap="square" rtlCol="0">
              <a:spAutoFit/>
            </a:bodyPr>
            <a:lstStyle/>
            <a:p>
              <a:pPr algn="ctr"/>
              <a:r>
                <a:rPr kumimoji="1" lang="en-SG" altLang="zh-SG" dirty="0"/>
                <a:t>input sentences</a:t>
              </a:r>
              <a:endParaRPr kumimoji="1" lang="zh-SG" altLang="en-US" dirty="0"/>
            </a:p>
          </p:txBody>
        </p:sp>
        <p:cxnSp>
          <p:nvCxnSpPr>
            <p:cNvPr id="36" name="直线箭头连接符 35">
              <a:extLst>
                <a:ext uri="{FF2B5EF4-FFF2-40B4-BE49-F238E27FC236}">
                  <a16:creationId xmlns:a16="http://schemas.microsoft.com/office/drawing/2014/main" id="{FF657FF5-A188-C4CA-04B9-B1F2BB5D76BB}"/>
                </a:ext>
              </a:extLst>
            </p:cNvPr>
            <p:cNvCxnSpPr>
              <a:cxnSpLocks/>
            </p:cNvCxnSpPr>
            <p:nvPr/>
          </p:nvCxnSpPr>
          <p:spPr>
            <a:xfrm>
              <a:off x="5407917" y="3110093"/>
              <a:ext cx="507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EEB8A4A6-29AF-2488-6F26-AB1B066EBCDA}"/>
                </a:ext>
              </a:extLst>
            </p:cNvPr>
            <p:cNvCxnSpPr>
              <a:cxnSpLocks/>
            </p:cNvCxnSpPr>
            <p:nvPr/>
          </p:nvCxnSpPr>
          <p:spPr>
            <a:xfrm>
              <a:off x="7317929" y="3076265"/>
              <a:ext cx="507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圆角矩形 37">
              <a:extLst>
                <a:ext uri="{FF2B5EF4-FFF2-40B4-BE49-F238E27FC236}">
                  <a16:creationId xmlns:a16="http://schemas.microsoft.com/office/drawing/2014/main" id="{875409CF-B6CA-7EFD-5FDC-A44B215D5D88}"/>
                </a:ext>
              </a:extLst>
            </p:cNvPr>
            <p:cNvSpPr/>
            <p:nvPr/>
          </p:nvSpPr>
          <p:spPr>
            <a:xfrm>
              <a:off x="5966555" y="2717063"/>
              <a:ext cx="1351374" cy="786060"/>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sz="1600" dirty="0">
                  <a:solidFill>
                    <a:schemeClr val="tx1"/>
                  </a:solidFill>
                </a:rPr>
                <a:t>Punctuation Restoration</a:t>
              </a:r>
              <a:endParaRPr kumimoji="1" lang="zh-SG" altLang="en-US" sz="1600" dirty="0">
                <a:solidFill>
                  <a:schemeClr val="tx1"/>
                </a:solidFill>
              </a:endParaRPr>
            </a:p>
          </p:txBody>
        </p:sp>
        <p:sp>
          <p:nvSpPr>
            <p:cNvPr id="39" name="文本框 38">
              <a:extLst>
                <a:ext uri="{FF2B5EF4-FFF2-40B4-BE49-F238E27FC236}">
                  <a16:creationId xmlns:a16="http://schemas.microsoft.com/office/drawing/2014/main" id="{E3846433-A3A1-0FD9-53F6-C00436DC253B}"/>
                </a:ext>
              </a:extLst>
            </p:cNvPr>
            <p:cNvSpPr txBox="1"/>
            <p:nvPr/>
          </p:nvSpPr>
          <p:spPr>
            <a:xfrm>
              <a:off x="7505425" y="2752907"/>
              <a:ext cx="1560073" cy="646331"/>
            </a:xfrm>
            <a:prstGeom prst="rect">
              <a:avLst/>
            </a:prstGeom>
            <a:noFill/>
          </p:spPr>
          <p:txBody>
            <a:bodyPr wrap="square" rtlCol="0">
              <a:spAutoFit/>
            </a:bodyPr>
            <a:lstStyle/>
            <a:p>
              <a:pPr algn="ctr"/>
              <a:r>
                <a:rPr kumimoji="1" lang="en-SG" altLang="zh-SG" dirty="0"/>
                <a:t>Output Sentences</a:t>
              </a:r>
              <a:endParaRPr kumimoji="1" lang="zh-SG" altLang="en-US" dirty="0"/>
            </a:p>
          </p:txBody>
        </p:sp>
      </p:grpSp>
      <p:grpSp>
        <p:nvGrpSpPr>
          <p:cNvPr id="4" name="组合 3">
            <a:extLst>
              <a:ext uri="{FF2B5EF4-FFF2-40B4-BE49-F238E27FC236}">
                <a16:creationId xmlns:a16="http://schemas.microsoft.com/office/drawing/2014/main" id="{CD678577-D077-FCA4-CD6A-B12ABA1ABB1B}"/>
              </a:ext>
            </a:extLst>
          </p:cNvPr>
          <p:cNvGrpSpPr/>
          <p:nvPr/>
        </p:nvGrpSpPr>
        <p:grpSpPr>
          <a:xfrm>
            <a:off x="464374" y="2623945"/>
            <a:ext cx="8601124" cy="1040342"/>
            <a:chOff x="464374" y="2623945"/>
            <a:chExt cx="8601124" cy="1040342"/>
          </a:xfrm>
        </p:grpSpPr>
        <p:pic>
          <p:nvPicPr>
            <p:cNvPr id="8" name="Picture 2">
              <a:extLst>
                <a:ext uri="{FF2B5EF4-FFF2-40B4-BE49-F238E27FC236}">
                  <a16:creationId xmlns:a16="http://schemas.microsoft.com/office/drawing/2014/main" id="{0A4868C8-10D2-88A2-02C7-025C2B57A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74" y="2623946"/>
              <a:ext cx="1282751" cy="104034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线箭头连接符 10">
              <a:extLst>
                <a:ext uri="{FF2B5EF4-FFF2-40B4-BE49-F238E27FC236}">
                  <a16:creationId xmlns:a16="http://schemas.microsoft.com/office/drawing/2014/main" id="{03786A68-177E-9C43-D6A2-798BD52F8371}"/>
                </a:ext>
              </a:extLst>
            </p:cNvPr>
            <p:cNvCxnSpPr>
              <a:cxnSpLocks/>
            </p:cNvCxnSpPr>
            <p:nvPr/>
          </p:nvCxnSpPr>
          <p:spPr>
            <a:xfrm>
              <a:off x="1599498" y="3076073"/>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圆角矩形 11">
              <a:extLst>
                <a:ext uri="{FF2B5EF4-FFF2-40B4-BE49-F238E27FC236}">
                  <a16:creationId xmlns:a16="http://schemas.microsoft.com/office/drawing/2014/main" id="{57CFF02F-136C-30EC-0D16-1711BE882B30}"/>
                </a:ext>
              </a:extLst>
            </p:cNvPr>
            <p:cNvSpPr/>
            <p:nvPr/>
          </p:nvSpPr>
          <p:spPr>
            <a:xfrm>
              <a:off x="2198287" y="2623945"/>
              <a:ext cx="1772574" cy="972297"/>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sz="1600" dirty="0">
                  <a:solidFill>
                    <a:schemeClr val="tx1"/>
                  </a:solidFill>
                </a:rPr>
                <a:t>Automatic</a:t>
              </a:r>
            </a:p>
            <a:p>
              <a:pPr algn="ctr"/>
              <a:r>
                <a:rPr kumimoji="1" lang="en-US" altLang="zh-SG" sz="1600" dirty="0">
                  <a:solidFill>
                    <a:schemeClr val="tx1"/>
                  </a:solidFill>
                </a:rPr>
                <a:t>Speech Recognition   (ASR) System </a:t>
              </a:r>
              <a:endParaRPr kumimoji="1" lang="zh-SG" altLang="en-US" sz="1600" dirty="0">
                <a:solidFill>
                  <a:schemeClr val="tx1"/>
                </a:solidFill>
              </a:endParaRPr>
            </a:p>
          </p:txBody>
        </p:sp>
        <p:sp>
          <p:nvSpPr>
            <p:cNvPr id="13" name="文本框 12">
              <a:extLst>
                <a:ext uri="{FF2B5EF4-FFF2-40B4-BE49-F238E27FC236}">
                  <a16:creationId xmlns:a16="http://schemas.microsoft.com/office/drawing/2014/main" id="{53D1A0B8-CCD3-71E6-BF43-67265B0ACB87}"/>
                </a:ext>
              </a:extLst>
            </p:cNvPr>
            <p:cNvSpPr txBox="1"/>
            <p:nvPr/>
          </p:nvSpPr>
          <p:spPr>
            <a:xfrm>
              <a:off x="4193423" y="2801427"/>
              <a:ext cx="1560073" cy="646331"/>
            </a:xfrm>
            <a:prstGeom prst="rect">
              <a:avLst/>
            </a:prstGeom>
            <a:noFill/>
          </p:spPr>
          <p:txBody>
            <a:bodyPr wrap="square" rtlCol="0">
              <a:spAutoFit/>
            </a:bodyPr>
            <a:lstStyle/>
            <a:p>
              <a:pPr algn="ctr"/>
              <a:r>
                <a:rPr kumimoji="1" lang="en-SG" altLang="zh-SG" dirty="0"/>
                <a:t>input sentences</a:t>
              </a:r>
              <a:endParaRPr kumimoji="1" lang="zh-SG" altLang="en-US" dirty="0"/>
            </a:p>
          </p:txBody>
        </p:sp>
        <p:cxnSp>
          <p:nvCxnSpPr>
            <p:cNvPr id="14" name="直线箭头连接符 13">
              <a:extLst>
                <a:ext uri="{FF2B5EF4-FFF2-40B4-BE49-F238E27FC236}">
                  <a16:creationId xmlns:a16="http://schemas.microsoft.com/office/drawing/2014/main" id="{020972A2-FD42-B485-1DA5-7384B2D638AD}"/>
                </a:ext>
              </a:extLst>
            </p:cNvPr>
            <p:cNvCxnSpPr>
              <a:cxnSpLocks/>
            </p:cNvCxnSpPr>
            <p:nvPr/>
          </p:nvCxnSpPr>
          <p:spPr>
            <a:xfrm>
              <a:off x="5407917" y="3110093"/>
              <a:ext cx="507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DEE2BD2D-11D1-C4AD-55AC-FD458A24A2CB}"/>
                </a:ext>
              </a:extLst>
            </p:cNvPr>
            <p:cNvCxnSpPr>
              <a:cxnSpLocks/>
            </p:cNvCxnSpPr>
            <p:nvPr/>
          </p:nvCxnSpPr>
          <p:spPr>
            <a:xfrm>
              <a:off x="3970861" y="3110093"/>
              <a:ext cx="507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51D7C139-399D-87C7-C548-ED8530B7C40E}"/>
                </a:ext>
              </a:extLst>
            </p:cNvPr>
            <p:cNvCxnSpPr>
              <a:cxnSpLocks/>
            </p:cNvCxnSpPr>
            <p:nvPr/>
          </p:nvCxnSpPr>
          <p:spPr>
            <a:xfrm>
              <a:off x="7317929" y="3076265"/>
              <a:ext cx="507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圆角矩形 18">
              <a:extLst>
                <a:ext uri="{FF2B5EF4-FFF2-40B4-BE49-F238E27FC236}">
                  <a16:creationId xmlns:a16="http://schemas.microsoft.com/office/drawing/2014/main" id="{4A068233-985B-89CC-3299-698898B1B3DA}"/>
                </a:ext>
              </a:extLst>
            </p:cNvPr>
            <p:cNvSpPr/>
            <p:nvPr/>
          </p:nvSpPr>
          <p:spPr>
            <a:xfrm>
              <a:off x="5966555" y="2717063"/>
              <a:ext cx="1351374" cy="786060"/>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sz="1600" dirty="0">
                  <a:solidFill>
                    <a:schemeClr val="tx1"/>
                  </a:solidFill>
                </a:rPr>
                <a:t>Punctuation Restoration</a:t>
              </a:r>
              <a:endParaRPr kumimoji="1" lang="zh-SG" altLang="en-US" sz="1600" dirty="0">
                <a:solidFill>
                  <a:schemeClr val="tx1"/>
                </a:solidFill>
              </a:endParaRPr>
            </a:p>
          </p:txBody>
        </p:sp>
        <p:sp>
          <p:nvSpPr>
            <p:cNvPr id="23" name="文本框 22">
              <a:extLst>
                <a:ext uri="{FF2B5EF4-FFF2-40B4-BE49-F238E27FC236}">
                  <a16:creationId xmlns:a16="http://schemas.microsoft.com/office/drawing/2014/main" id="{1210D373-9550-5343-A455-A7851DE78E2B}"/>
                </a:ext>
              </a:extLst>
            </p:cNvPr>
            <p:cNvSpPr txBox="1"/>
            <p:nvPr/>
          </p:nvSpPr>
          <p:spPr>
            <a:xfrm>
              <a:off x="7505425" y="2752907"/>
              <a:ext cx="1560073" cy="646331"/>
            </a:xfrm>
            <a:prstGeom prst="rect">
              <a:avLst/>
            </a:prstGeom>
            <a:noFill/>
          </p:spPr>
          <p:txBody>
            <a:bodyPr wrap="square" rtlCol="0">
              <a:spAutoFit/>
            </a:bodyPr>
            <a:lstStyle/>
            <a:p>
              <a:pPr algn="ctr"/>
              <a:r>
                <a:rPr kumimoji="1" lang="en-SG" altLang="zh-SG" dirty="0"/>
                <a:t>Output Sentences</a:t>
              </a:r>
              <a:endParaRPr kumimoji="1" lang="zh-SG" altLang="en-US" dirty="0"/>
            </a:p>
          </p:txBody>
        </p:sp>
      </p:grpSp>
      <p:sp>
        <p:nvSpPr>
          <p:cNvPr id="2" name="Title 1"/>
          <p:cNvSpPr>
            <a:spLocks noGrp="1"/>
          </p:cNvSpPr>
          <p:nvPr>
            <p:ph type="title"/>
          </p:nvPr>
        </p:nvSpPr>
        <p:spPr>
          <a:xfrm>
            <a:off x="457200" y="960822"/>
            <a:ext cx="82296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1.3 Literature Review</a:t>
            </a:r>
          </a:p>
        </p:txBody>
      </p:sp>
      <p:sp>
        <p:nvSpPr>
          <p:cNvPr id="15" name="矩形 14">
            <a:extLst>
              <a:ext uri="{FF2B5EF4-FFF2-40B4-BE49-F238E27FC236}">
                <a16:creationId xmlns:a16="http://schemas.microsoft.com/office/drawing/2014/main" id="{E6F56F68-E3AA-321D-40EC-F1292221E8EB}"/>
              </a:ext>
            </a:extLst>
          </p:cNvPr>
          <p:cNvSpPr/>
          <p:nvPr/>
        </p:nvSpPr>
        <p:spPr>
          <a:xfrm>
            <a:off x="288760" y="336884"/>
            <a:ext cx="1716503" cy="465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Introduction</a:t>
            </a:r>
            <a:endParaRPr kumimoji="1" lang="zh-SG" altLang="en-US" dirty="0"/>
          </a:p>
        </p:txBody>
      </p:sp>
      <p:cxnSp>
        <p:nvCxnSpPr>
          <p:cNvPr id="17" name="直线箭头连接符 16">
            <a:extLst>
              <a:ext uri="{FF2B5EF4-FFF2-40B4-BE49-F238E27FC236}">
                <a16:creationId xmlns:a16="http://schemas.microsoft.com/office/drawing/2014/main" id="{AE9F14B3-5CF7-FD44-633E-FB6A5DDDB437}"/>
              </a:ext>
            </a:extLst>
          </p:cNvPr>
          <p:cNvCxnSpPr>
            <a:cxnSpLocks/>
            <a:stCxn id="15"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8F31656E-5DA7-8120-AB1B-80DB67190D2D}"/>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21" name="直线箭头连接符 20">
            <a:extLst>
              <a:ext uri="{FF2B5EF4-FFF2-40B4-BE49-F238E27FC236}">
                <a16:creationId xmlns:a16="http://schemas.microsoft.com/office/drawing/2014/main" id="{072A8165-9B2B-E880-1EDB-BA7438B70DCE}"/>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A752B3E5-F249-D7B0-BC5C-7B87EA3E227F}"/>
              </a:ext>
            </a:extLst>
          </p:cNvPr>
          <p:cNvSpPr/>
          <p:nvPr/>
        </p:nvSpPr>
        <p:spPr>
          <a:xfrm>
            <a:off x="4924930"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Experiment</a:t>
            </a:r>
            <a:endParaRPr kumimoji="1" lang="zh-SG" altLang="en-US" dirty="0">
              <a:solidFill>
                <a:schemeClr val="tx1"/>
              </a:solidFill>
            </a:endParaRPr>
          </a:p>
        </p:txBody>
      </p:sp>
      <p:cxnSp>
        <p:nvCxnSpPr>
          <p:cNvPr id="24" name="直线箭头连接符 23">
            <a:extLst>
              <a:ext uri="{FF2B5EF4-FFF2-40B4-BE49-F238E27FC236}">
                <a16:creationId xmlns:a16="http://schemas.microsoft.com/office/drawing/2014/main" id="{E07BCC5A-9C94-F0C8-5484-884DC4C91EFF}"/>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2F4FB05-5637-ACC3-8373-2369B86B2898}"/>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How LLMs are used for punctuation restoration?</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57200" y="2641493"/>
            <a:ext cx="8229600"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altLang="zh-SG" sz="2400" dirty="0">
                <a:solidFill>
                  <a:srgbClr val="0D0D0D"/>
                </a:solidFill>
                <a:latin typeface="+mn-lt"/>
              </a:rPr>
              <a:t>[1] </a:t>
            </a:r>
            <a:r>
              <a:rPr lang="en-SG" altLang="zh-SG" sz="2400" b="0" i="0" u="none" strike="noStrike" dirty="0">
                <a:solidFill>
                  <a:srgbClr val="0D0D0D"/>
                </a:solidFill>
                <a:effectLst/>
                <a:latin typeface="Söhne"/>
              </a:rPr>
              <a:t>integrates pretrained LLMs with speech recognition models for punctuation restoration.</a:t>
            </a:r>
          </a:p>
          <a:p>
            <a:r>
              <a:rPr lang="en-SG" altLang="zh-SG" sz="2400" b="0" i="0" u="none" strike="noStrike" dirty="0">
                <a:solidFill>
                  <a:srgbClr val="0D0D0D"/>
                </a:solidFill>
                <a:effectLst/>
                <a:latin typeface="Söhne"/>
              </a:rPr>
              <a:t>Used </a:t>
            </a:r>
            <a:r>
              <a:rPr lang="en-SG" altLang="zh-SG" sz="2400" b="0" i="0" u="none" strike="noStrike" dirty="0" err="1">
                <a:solidFill>
                  <a:srgbClr val="0D0D0D"/>
                </a:solidFill>
                <a:effectLst/>
                <a:latin typeface="Söhne"/>
              </a:rPr>
              <a:t>LoRA</a:t>
            </a:r>
            <a:r>
              <a:rPr lang="en-SG" altLang="zh-SG" sz="2400" b="0" i="0" u="none" strike="noStrike" dirty="0">
                <a:solidFill>
                  <a:srgbClr val="0D0D0D"/>
                </a:solidFill>
                <a:effectLst/>
                <a:latin typeface="Söhne"/>
              </a:rPr>
              <a:t> to tune LLMs for decoder-only models. </a:t>
            </a:r>
          </a:p>
          <a:p>
            <a:endParaRPr lang="en-SG" altLang="zh-SG" sz="2400" dirty="0">
              <a:solidFill>
                <a:srgbClr val="0D0D0D"/>
              </a:solidFill>
              <a:latin typeface="+mn-lt"/>
            </a:endParaRPr>
          </a:p>
          <a:p>
            <a:pPr marL="0" indent="0">
              <a:buFont typeface="Arial"/>
              <a:buNone/>
            </a:pPr>
            <a:endParaRPr lang="en-US" sz="2400" dirty="0">
              <a:latin typeface="+mn-lt"/>
            </a:endParaRP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pic>
        <p:nvPicPr>
          <p:cNvPr id="7" name="图片 6" descr="图示&#10;&#10;描述已自动生成">
            <a:extLst>
              <a:ext uri="{FF2B5EF4-FFF2-40B4-BE49-F238E27FC236}">
                <a16:creationId xmlns:a16="http://schemas.microsoft.com/office/drawing/2014/main" id="{1885302F-B9AC-B2F6-7D60-1FC347CC5445}"/>
              </a:ext>
            </a:extLst>
          </p:cNvPr>
          <p:cNvPicPr>
            <a:picLocks noChangeAspect="1"/>
          </p:cNvPicPr>
          <p:nvPr/>
        </p:nvPicPr>
        <p:blipFill rotWithShape="1">
          <a:blip r:embed="rId4">
            <a:extLst>
              <a:ext uri="{28A0092B-C50C-407E-A947-70E740481C1C}">
                <a14:useLocalDpi xmlns:a14="http://schemas.microsoft.com/office/drawing/2010/main" val="0"/>
              </a:ext>
            </a:extLst>
          </a:blip>
          <a:srcRect t="4170"/>
          <a:stretch/>
        </p:blipFill>
        <p:spPr>
          <a:xfrm>
            <a:off x="2260600" y="3803218"/>
            <a:ext cx="3617273" cy="2108195"/>
          </a:xfrm>
          <a:prstGeom prst="rect">
            <a:avLst/>
          </a:prstGeom>
        </p:spPr>
      </p:pic>
      <p:sp>
        <p:nvSpPr>
          <p:cNvPr id="9" name="文本框 8">
            <a:extLst>
              <a:ext uri="{FF2B5EF4-FFF2-40B4-BE49-F238E27FC236}">
                <a16:creationId xmlns:a16="http://schemas.microsoft.com/office/drawing/2014/main" id="{CE77A784-2DE7-2892-9150-BEEEAA2176CC}"/>
              </a:ext>
            </a:extLst>
          </p:cNvPr>
          <p:cNvSpPr txBox="1"/>
          <p:nvPr/>
        </p:nvSpPr>
        <p:spPr>
          <a:xfrm>
            <a:off x="457200" y="5975646"/>
            <a:ext cx="8086725" cy="400110"/>
          </a:xfrm>
          <a:prstGeom prst="rect">
            <a:avLst/>
          </a:prstGeom>
          <a:noFill/>
        </p:spPr>
        <p:txBody>
          <a:bodyPr wrap="square">
            <a:spAutoFit/>
          </a:bodyPr>
          <a:lstStyle/>
          <a:p>
            <a:pPr marL="0" indent="0">
              <a:buNone/>
            </a:pPr>
            <a:r>
              <a:rPr lang="en-SG" altLang="zh-SG" sz="1000" b="0" i="0" u="none" strike="noStrike" dirty="0">
                <a:solidFill>
                  <a:srgbClr val="0D0D0D"/>
                </a:solidFill>
                <a:effectLst/>
              </a:rPr>
              <a:t>[1] </a:t>
            </a:r>
            <a:r>
              <a:rPr lang="en-SG" altLang="zh-SG" sz="1000" dirty="0" err="1">
                <a:effectLst/>
              </a:rPr>
              <a:t>Shaoshi</a:t>
            </a:r>
            <a:r>
              <a:rPr lang="en-SG" altLang="zh-SG" sz="1000" dirty="0">
                <a:effectLst/>
              </a:rPr>
              <a:t> Ling, </a:t>
            </a:r>
            <a:r>
              <a:rPr lang="en-SG" altLang="zh-SG" sz="1000" dirty="0" err="1">
                <a:effectLst/>
              </a:rPr>
              <a:t>Yuxuan</a:t>
            </a:r>
            <a:r>
              <a:rPr lang="en-SG" altLang="zh-SG" sz="1000" dirty="0">
                <a:effectLst/>
              </a:rPr>
              <a:t> Hu, </a:t>
            </a:r>
            <a:r>
              <a:rPr lang="en-SG" altLang="zh-SG" sz="1000" dirty="0" err="1">
                <a:effectLst/>
              </a:rPr>
              <a:t>Shuangbei</a:t>
            </a:r>
            <a:r>
              <a:rPr lang="en-SG" altLang="zh-SG" sz="1000" dirty="0">
                <a:effectLst/>
              </a:rPr>
              <a:t> Qian, </a:t>
            </a:r>
            <a:r>
              <a:rPr lang="en-SG" altLang="zh-SG" sz="1000" dirty="0" err="1">
                <a:effectLst/>
              </a:rPr>
              <a:t>Guoli</a:t>
            </a:r>
            <a:r>
              <a:rPr lang="en-SG" altLang="zh-SG" sz="1000" dirty="0">
                <a:effectLst/>
              </a:rPr>
              <a:t> Ye, Yao Qian, </a:t>
            </a:r>
            <a:r>
              <a:rPr lang="en-SG" altLang="zh-SG" sz="1000" dirty="0" err="1">
                <a:effectLst/>
              </a:rPr>
              <a:t>Yifan</a:t>
            </a:r>
            <a:r>
              <a:rPr lang="en-SG" altLang="zh-SG" sz="1000" dirty="0">
                <a:effectLst/>
              </a:rPr>
              <a:t> Gong, Ed Lin, and Michael Zeng. Adapting large language model with speech for fully formatted end-to-end speech recognition. </a:t>
            </a:r>
            <a:r>
              <a:rPr lang="en-SG" altLang="zh-SG" sz="1000" dirty="0" err="1">
                <a:effectLst/>
              </a:rPr>
              <a:t>arXiv</a:t>
            </a:r>
            <a:r>
              <a:rPr lang="en-SG" altLang="zh-SG" sz="1000" dirty="0">
                <a:effectLst/>
              </a:rPr>
              <a:t> preprint arXiv:2307.08234, 2023. </a:t>
            </a:r>
          </a:p>
        </p:txBody>
      </p:sp>
      <p:sp>
        <p:nvSpPr>
          <p:cNvPr id="10" name="Slide Number Placeholder 3">
            <a:extLst>
              <a:ext uri="{FF2B5EF4-FFF2-40B4-BE49-F238E27FC236}">
                <a16:creationId xmlns:a16="http://schemas.microsoft.com/office/drawing/2014/main" id="{A8E0C64A-4D35-0A5E-61E7-2BF60D9D834E}"/>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7</a:t>
            </a:fld>
            <a:endParaRPr lang="en-US"/>
          </a:p>
        </p:txBody>
      </p:sp>
      <p:cxnSp>
        <p:nvCxnSpPr>
          <p:cNvPr id="26" name="直线箭头连接符 25">
            <a:extLst>
              <a:ext uri="{FF2B5EF4-FFF2-40B4-BE49-F238E27FC236}">
                <a16:creationId xmlns:a16="http://schemas.microsoft.com/office/drawing/2014/main" id="{327DAE95-055B-9888-5366-6D32AB613350}"/>
              </a:ext>
            </a:extLst>
          </p:cNvPr>
          <p:cNvCxnSpPr>
            <a:cxnSpLocks/>
          </p:cNvCxnSpPr>
          <p:nvPr/>
        </p:nvCxnSpPr>
        <p:spPr>
          <a:xfrm flipH="1" flipV="1">
            <a:off x="1105749" y="3686099"/>
            <a:ext cx="1773375" cy="1966383"/>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直线箭头连接符 28">
            <a:extLst>
              <a:ext uri="{FF2B5EF4-FFF2-40B4-BE49-F238E27FC236}">
                <a16:creationId xmlns:a16="http://schemas.microsoft.com/office/drawing/2014/main" id="{1D4E996A-A5A9-EE8A-3708-746D18B8F55D}"/>
              </a:ext>
            </a:extLst>
          </p:cNvPr>
          <p:cNvCxnSpPr>
            <a:cxnSpLocks/>
            <a:endCxn id="13" idx="2"/>
          </p:cNvCxnSpPr>
          <p:nvPr/>
        </p:nvCxnSpPr>
        <p:spPr>
          <a:xfrm flipV="1">
            <a:off x="4973460" y="3447758"/>
            <a:ext cx="0" cy="2134859"/>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椭圆 31">
            <a:extLst>
              <a:ext uri="{FF2B5EF4-FFF2-40B4-BE49-F238E27FC236}">
                <a16:creationId xmlns:a16="http://schemas.microsoft.com/office/drawing/2014/main" id="{F177968C-FF49-EFF3-ECB3-A2E43212F58A}"/>
              </a:ext>
            </a:extLst>
          </p:cNvPr>
          <p:cNvSpPr/>
          <p:nvPr/>
        </p:nvSpPr>
        <p:spPr>
          <a:xfrm rot="3367586">
            <a:off x="3072383" y="3689059"/>
            <a:ext cx="2741441" cy="2276306"/>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SG" altLang="en-US" dirty="0"/>
          </a:p>
        </p:txBody>
      </p:sp>
      <p:sp>
        <p:nvSpPr>
          <p:cNvPr id="33" name="文本框 32">
            <a:extLst>
              <a:ext uri="{FF2B5EF4-FFF2-40B4-BE49-F238E27FC236}">
                <a16:creationId xmlns:a16="http://schemas.microsoft.com/office/drawing/2014/main" id="{4AEA1257-31E9-937D-73E6-35F81B9BAFC7}"/>
              </a:ext>
            </a:extLst>
          </p:cNvPr>
          <p:cNvSpPr txBox="1"/>
          <p:nvPr/>
        </p:nvSpPr>
        <p:spPr>
          <a:xfrm>
            <a:off x="5386052" y="4299958"/>
            <a:ext cx="3191239" cy="369332"/>
          </a:xfrm>
          <a:prstGeom prst="rect">
            <a:avLst/>
          </a:prstGeom>
          <a:noFill/>
        </p:spPr>
        <p:txBody>
          <a:bodyPr wrap="square" rtlCol="0">
            <a:spAutoFit/>
          </a:bodyPr>
          <a:lstStyle/>
          <a:p>
            <a:pPr algn="ctr"/>
            <a:r>
              <a:rPr kumimoji="1" lang="en-US" altLang="zh-SG" b="1" dirty="0">
                <a:solidFill>
                  <a:srgbClr val="FF0000"/>
                </a:solidFill>
              </a:rPr>
              <a:t>Main focus for this project</a:t>
            </a:r>
          </a:p>
        </p:txBody>
      </p:sp>
    </p:spTree>
    <p:extLst>
      <p:ext uri="{BB962C8B-B14F-4D97-AF65-F5344CB8AC3E}">
        <p14:creationId xmlns:p14="http://schemas.microsoft.com/office/powerpoint/2010/main" val="107040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dissolve">
                                      <p:cBhvr>
                                        <p:cTn id="15" dur="500"/>
                                        <p:tgtEl>
                                          <p:spTgt spid="26"/>
                                        </p:tgtEl>
                                      </p:cBhvr>
                                    </p:animEffect>
                                  </p:childTnLst>
                                </p:cTn>
                              </p:par>
                              <p:par>
                                <p:cTn id="16" presetID="9"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dissolv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xit" presetSubtype="10" fill="hold" nodeType="clickEffect">
                                  <p:stCondLst>
                                    <p:cond delay="0"/>
                                  </p:stCondLst>
                                  <p:childTnLst>
                                    <p:animEffect transition="out" filter="randombar(horizontal)">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4" presetClass="exit" presetSubtype="10" fill="hold" nodeType="withEffect">
                                  <p:stCondLst>
                                    <p:cond delay="0"/>
                                  </p:stCondLst>
                                  <p:childTnLst>
                                    <p:animEffect transition="out" filter="randombar(horizontal)">
                                      <p:cBhvr>
                                        <p:cTn id="25" dur="500"/>
                                        <p:tgtEl>
                                          <p:spTgt spid="26"/>
                                        </p:tgtEl>
                                      </p:cBhvr>
                                    </p:animEffect>
                                    <p:set>
                                      <p:cBhvr>
                                        <p:cTn id="26" dur="1" fill="hold">
                                          <p:stCondLst>
                                            <p:cond delay="499"/>
                                          </p:stCondLst>
                                        </p:cTn>
                                        <p:tgtEl>
                                          <p:spTgt spid="26"/>
                                        </p:tgtEl>
                                        <p:attrNameLst>
                                          <p:attrName>style.visibility</p:attrName>
                                        </p:attrNameLst>
                                      </p:cBhvr>
                                      <p:to>
                                        <p:strVal val="hidden"/>
                                      </p:to>
                                    </p:set>
                                  </p:childTnLst>
                                </p:cTn>
                              </p:par>
                              <p:par>
                                <p:cTn id="27" presetID="14" presetClass="exit" presetSubtype="10" fill="hold" nodeType="withEffect">
                                  <p:stCondLst>
                                    <p:cond delay="0"/>
                                  </p:stCondLst>
                                  <p:childTnLst>
                                    <p:animEffect transition="out" filter="randombar(horizontal)">
                                      <p:cBhvr>
                                        <p:cTn id="28" dur="500"/>
                                        <p:tgtEl>
                                          <p:spTgt spid="29"/>
                                        </p:tgtEl>
                                      </p:cBhvr>
                                    </p:animEffect>
                                    <p:set>
                                      <p:cBhvr>
                                        <p:cTn id="29" dur="1" fill="hold">
                                          <p:stCondLst>
                                            <p:cond delay="499"/>
                                          </p:stCondLst>
                                        </p:cTn>
                                        <p:tgtEl>
                                          <p:spTgt spid="29"/>
                                        </p:tgtEl>
                                        <p:attrNameLst>
                                          <p:attrName>style.visibility</p:attrName>
                                        </p:attrNameLst>
                                      </p:cBhvr>
                                      <p:to>
                                        <p:strVal val="hidden"/>
                                      </p:to>
                                    </p:set>
                                  </p:childTnLst>
                                </p:cTn>
                              </p:par>
                            </p:childTnLst>
                          </p:cTn>
                        </p:par>
                        <p:par>
                          <p:cTn id="30" fill="hold">
                            <p:stCondLst>
                              <p:cond delay="500"/>
                            </p:stCondLst>
                            <p:childTnLst>
                              <p:par>
                                <p:cTn id="31" presetID="9" presetClass="entr" presetSubtype="0"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dissolve">
                                      <p:cBhvr>
                                        <p:cTn id="33" dur="500"/>
                                        <p:tgtEl>
                                          <p:spTgt spid="3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dissolve">
                                      <p:cBhvr>
                                        <p:cTn id="36" dur="500"/>
                                        <p:tgtEl>
                                          <p:spTgt spid="33"/>
                                        </p:tgtEl>
                                      </p:cBhvr>
                                    </p:animEffect>
                                  </p:childTnLst>
                                </p:cTn>
                              </p:par>
                              <p:par>
                                <p:cTn id="37" presetID="9"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dissolve">
                                      <p:cBhvr>
                                        <p:cTn id="3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2" grpId="0" animBg="1"/>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0822"/>
            <a:ext cx="82296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1.3 Literature Review</a:t>
            </a:r>
          </a:p>
        </p:txBody>
      </p:sp>
      <p:sp>
        <p:nvSpPr>
          <p:cNvPr id="15" name="矩形 14">
            <a:extLst>
              <a:ext uri="{FF2B5EF4-FFF2-40B4-BE49-F238E27FC236}">
                <a16:creationId xmlns:a16="http://schemas.microsoft.com/office/drawing/2014/main" id="{E6F56F68-E3AA-321D-40EC-F1292221E8EB}"/>
              </a:ext>
            </a:extLst>
          </p:cNvPr>
          <p:cNvSpPr/>
          <p:nvPr/>
        </p:nvSpPr>
        <p:spPr>
          <a:xfrm>
            <a:off x="288760" y="336884"/>
            <a:ext cx="1716503" cy="465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Introduction</a:t>
            </a:r>
            <a:endParaRPr kumimoji="1" lang="zh-SG" altLang="en-US" dirty="0"/>
          </a:p>
        </p:txBody>
      </p:sp>
      <p:cxnSp>
        <p:nvCxnSpPr>
          <p:cNvPr id="17" name="直线箭头连接符 16">
            <a:extLst>
              <a:ext uri="{FF2B5EF4-FFF2-40B4-BE49-F238E27FC236}">
                <a16:creationId xmlns:a16="http://schemas.microsoft.com/office/drawing/2014/main" id="{AE9F14B3-5CF7-FD44-633E-FB6A5DDDB437}"/>
              </a:ext>
            </a:extLst>
          </p:cNvPr>
          <p:cNvCxnSpPr>
            <a:cxnSpLocks/>
            <a:stCxn id="15"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8F31656E-5DA7-8120-AB1B-80DB67190D2D}"/>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21" name="直线箭头连接符 20">
            <a:extLst>
              <a:ext uri="{FF2B5EF4-FFF2-40B4-BE49-F238E27FC236}">
                <a16:creationId xmlns:a16="http://schemas.microsoft.com/office/drawing/2014/main" id="{072A8165-9B2B-E880-1EDB-BA7438B70DCE}"/>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A752B3E5-F249-D7B0-BC5C-7B87EA3E227F}"/>
              </a:ext>
            </a:extLst>
          </p:cNvPr>
          <p:cNvSpPr/>
          <p:nvPr/>
        </p:nvSpPr>
        <p:spPr>
          <a:xfrm>
            <a:off x="4924930"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Experiment</a:t>
            </a:r>
            <a:endParaRPr kumimoji="1" lang="zh-SG" altLang="en-US" dirty="0">
              <a:solidFill>
                <a:schemeClr val="tx1"/>
              </a:solidFill>
            </a:endParaRPr>
          </a:p>
        </p:txBody>
      </p:sp>
      <p:cxnSp>
        <p:nvCxnSpPr>
          <p:cNvPr id="24" name="直线箭头连接符 23">
            <a:extLst>
              <a:ext uri="{FF2B5EF4-FFF2-40B4-BE49-F238E27FC236}">
                <a16:creationId xmlns:a16="http://schemas.microsoft.com/office/drawing/2014/main" id="{E07BCC5A-9C94-F0C8-5484-884DC4C91EFF}"/>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2F4FB05-5637-ACC3-8373-2369B86B2898}"/>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How LLMs are used for punctuation restoration?</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57200" y="2641493"/>
            <a:ext cx="8229600"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altLang="zh-SG" sz="2400" dirty="0">
                <a:effectLst/>
                <a:latin typeface="+mn-lt"/>
              </a:rPr>
              <a:t>[1] </a:t>
            </a:r>
            <a:r>
              <a:rPr lang="en-SG" altLang="zh-SG" sz="2400" b="0" i="0" u="none" strike="noStrike" dirty="0">
                <a:solidFill>
                  <a:srgbClr val="0D0D0D"/>
                </a:solidFill>
                <a:effectLst/>
                <a:latin typeface="+mn-lt"/>
              </a:rPr>
              <a:t>utilizes a GPT-2, </a:t>
            </a:r>
            <a:r>
              <a:rPr lang="en-SG" altLang="zh-SG" sz="2400" dirty="0">
                <a:solidFill>
                  <a:srgbClr val="0D0D0D"/>
                </a:solidFill>
                <a:latin typeface="+mn-lt"/>
              </a:rPr>
              <a:t>for data generation </a:t>
            </a:r>
            <a:r>
              <a:rPr lang="en-SG" altLang="zh-SG" sz="2400" b="0" i="0" u="none" strike="noStrike" dirty="0">
                <a:solidFill>
                  <a:srgbClr val="0D0D0D"/>
                </a:solidFill>
                <a:effectLst/>
                <a:latin typeface="+mn-lt"/>
              </a:rPr>
              <a:t>for punctuation restoration.</a:t>
            </a:r>
          </a:p>
          <a:p>
            <a:r>
              <a:rPr lang="en-SG" altLang="zh-SG" sz="2400" b="0" i="0" u="none" strike="noStrike" dirty="0">
                <a:solidFill>
                  <a:srgbClr val="0D0D0D"/>
                </a:solidFill>
                <a:effectLst/>
                <a:latin typeface="+mn-lt"/>
              </a:rPr>
              <a:t>[1] introduces an RL approach where the PR model evaluates the punctuation accuracy of the generated text and provides feedback to GPT-2 for better generation.</a:t>
            </a:r>
            <a:endParaRPr lang="en-SG" altLang="zh-SG" sz="2400" dirty="0">
              <a:solidFill>
                <a:srgbClr val="0D0D0D"/>
              </a:solidFill>
              <a:latin typeface="+mn-lt"/>
            </a:endParaRPr>
          </a:p>
          <a:p>
            <a:pPr marL="0" indent="0">
              <a:buFont typeface="Arial"/>
              <a:buNone/>
            </a:pPr>
            <a:endParaRPr lang="en-US" sz="2400" dirty="0">
              <a:latin typeface="+mn-lt"/>
            </a:endParaRP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9" name="文本框 8">
            <a:extLst>
              <a:ext uri="{FF2B5EF4-FFF2-40B4-BE49-F238E27FC236}">
                <a16:creationId xmlns:a16="http://schemas.microsoft.com/office/drawing/2014/main" id="{CE77A784-2DE7-2892-9150-BEEEAA2176CC}"/>
              </a:ext>
            </a:extLst>
          </p:cNvPr>
          <p:cNvSpPr txBox="1"/>
          <p:nvPr/>
        </p:nvSpPr>
        <p:spPr>
          <a:xfrm>
            <a:off x="457200" y="5935085"/>
            <a:ext cx="8086725" cy="707886"/>
          </a:xfrm>
          <a:prstGeom prst="rect">
            <a:avLst/>
          </a:prstGeom>
          <a:noFill/>
        </p:spPr>
        <p:txBody>
          <a:bodyPr wrap="square">
            <a:spAutoFit/>
          </a:bodyPr>
          <a:lstStyle/>
          <a:p>
            <a:r>
              <a:rPr lang="en-SG" altLang="zh-SG" sz="1000" dirty="0">
                <a:effectLst/>
              </a:rPr>
              <a:t>[1] Viet </a:t>
            </a:r>
            <a:r>
              <a:rPr lang="en-SG" altLang="zh-SG" sz="1000" dirty="0" err="1">
                <a:effectLst/>
              </a:rPr>
              <a:t>Dac</a:t>
            </a:r>
            <a:r>
              <a:rPr lang="en-SG" altLang="zh-SG" sz="1000" dirty="0">
                <a:effectLst/>
              </a:rPr>
              <a:t> Lai, Abel Salinas, Hao Tan, </a:t>
            </a:r>
            <a:r>
              <a:rPr lang="en-SG" altLang="zh-SG" sz="1000" dirty="0" err="1">
                <a:effectLst/>
              </a:rPr>
              <a:t>Trung</a:t>
            </a:r>
            <a:r>
              <a:rPr lang="en-SG" altLang="zh-SG" sz="1000" dirty="0">
                <a:effectLst/>
              </a:rPr>
              <a:t> Bui, Quan Tran, </a:t>
            </a:r>
            <a:r>
              <a:rPr lang="en-SG" altLang="zh-SG" sz="1000" dirty="0" err="1">
                <a:effectLst/>
              </a:rPr>
              <a:t>Seunghyun</a:t>
            </a:r>
            <a:r>
              <a:rPr lang="en-SG" altLang="zh-SG" sz="1000" dirty="0">
                <a:effectLst/>
              </a:rPr>
              <a:t> Yoon, </a:t>
            </a:r>
            <a:r>
              <a:rPr lang="en-SG" altLang="zh-SG" sz="1000" dirty="0" err="1">
                <a:effectLst/>
              </a:rPr>
              <a:t>Hanieh</a:t>
            </a:r>
            <a:r>
              <a:rPr lang="en-SG" altLang="zh-SG" sz="1000" dirty="0">
                <a:effectLst/>
              </a:rPr>
              <a:t> </a:t>
            </a:r>
            <a:r>
              <a:rPr lang="en-SG" altLang="zh-SG" sz="1000" dirty="0" err="1">
                <a:effectLst/>
              </a:rPr>
              <a:t>Deilamsalehy</a:t>
            </a:r>
            <a:r>
              <a:rPr lang="en-SG" altLang="zh-SG" sz="1000" dirty="0">
                <a:effectLst/>
              </a:rPr>
              <a:t>, Franck </a:t>
            </a:r>
            <a:r>
              <a:rPr lang="en-SG" altLang="zh-SG" sz="1000" dirty="0" err="1">
                <a:effectLst/>
              </a:rPr>
              <a:t>Dernoncourt</a:t>
            </a:r>
            <a:r>
              <a:rPr lang="en-SG" altLang="zh-SG" sz="1000" dirty="0">
                <a:effectLst/>
              </a:rPr>
              <a:t>, and </a:t>
            </a:r>
            <a:r>
              <a:rPr lang="en-SG" altLang="zh-SG" sz="1000" dirty="0" err="1">
                <a:effectLst/>
              </a:rPr>
              <a:t>Thien</a:t>
            </a:r>
            <a:r>
              <a:rPr lang="en-SG" altLang="zh-SG" sz="1000" dirty="0">
                <a:effectLst/>
              </a:rPr>
              <a:t> </a:t>
            </a:r>
            <a:r>
              <a:rPr lang="en-SG" altLang="zh-SG" sz="1000" dirty="0" err="1">
                <a:effectLst/>
              </a:rPr>
              <a:t>Huu</a:t>
            </a:r>
            <a:r>
              <a:rPr lang="en-SG" altLang="zh-SG" sz="1000" dirty="0">
                <a:effectLst/>
              </a:rPr>
              <a:t> Nguyen. Boosting punctuation restoration with data generation and reinforcement learning. </a:t>
            </a:r>
            <a:r>
              <a:rPr lang="en-SG" altLang="zh-SG" sz="1000" dirty="0" err="1">
                <a:effectLst/>
              </a:rPr>
              <a:t>arXiv</a:t>
            </a:r>
            <a:r>
              <a:rPr lang="en-SG" altLang="zh-SG" sz="1000" dirty="0">
                <a:effectLst/>
              </a:rPr>
              <a:t> preprint arXiv:2307.12949, 2023. </a:t>
            </a:r>
          </a:p>
          <a:p>
            <a:endParaRPr lang="en-SG" altLang="zh-SG" sz="1000" dirty="0">
              <a:effectLst/>
            </a:endParaRPr>
          </a:p>
          <a:p>
            <a:pPr marL="0" indent="0">
              <a:buNone/>
            </a:pPr>
            <a:endParaRPr lang="en-SG" altLang="zh-SG" sz="1000" dirty="0">
              <a:effectLst/>
            </a:endParaRPr>
          </a:p>
        </p:txBody>
      </p:sp>
      <p:sp>
        <p:nvSpPr>
          <p:cNvPr id="10" name="Slide Number Placeholder 3">
            <a:extLst>
              <a:ext uri="{FF2B5EF4-FFF2-40B4-BE49-F238E27FC236}">
                <a16:creationId xmlns:a16="http://schemas.microsoft.com/office/drawing/2014/main" id="{A8E0C64A-4D35-0A5E-61E7-2BF60D9D834E}"/>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8</a:t>
            </a:fld>
            <a:endParaRPr lang="en-US"/>
          </a:p>
        </p:txBody>
      </p:sp>
    </p:spTree>
    <p:extLst>
      <p:ext uri="{BB962C8B-B14F-4D97-AF65-F5344CB8AC3E}">
        <p14:creationId xmlns:p14="http://schemas.microsoft.com/office/powerpoint/2010/main" val="2534347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BBAA8992-7A0E-7EAD-8C2C-2B406C4861C9}"/>
              </a:ext>
            </a:extLst>
          </p:cNvPr>
          <p:cNvGrpSpPr/>
          <p:nvPr/>
        </p:nvGrpSpPr>
        <p:grpSpPr>
          <a:xfrm>
            <a:off x="3682314" y="2537531"/>
            <a:ext cx="5102957" cy="2191812"/>
            <a:chOff x="3682314" y="2537531"/>
            <a:chExt cx="5102957" cy="2191812"/>
          </a:xfrm>
        </p:grpSpPr>
        <p:pic>
          <p:nvPicPr>
            <p:cNvPr id="12" name="图片 11" descr="图示&#10;&#10;描述已自动生成">
              <a:extLst>
                <a:ext uri="{FF2B5EF4-FFF2-40B4-BE49-F238E27FC236}">
                  <a16:creationId xmlns:a16="http://schemas.microsoft.com/office/drawing/2014/main" id="{7F6C8A9B-7E29-B0E0-9594-14E8A55772C3}"/>
                </a:ext>
              </a:extLst>
            </p:cNvPr>
            <p:cNvPicPr>
              <a:picLocks noChangeAspect="1"/>
            </p:cNvPicPr>
            <p:nvPr/>
          </p:nvPicPr>
          <p:blipFill rotWithShape="1">
            <a:blip r:embed="rId3"/>
            <a:srcRect l="1152" t="22982" b="419"/>
            <a:stretch/>
          </p:blipFill>
          <p:spPr>
            <a:xfrm>
              <a:off x="3682314" y="2537531"/>
              <a:ext cx="5102957" cy="2191812"/>
            </a:xfrm>
            <a:prstGeom prst="rect">
              <a:avLst/>
            </a:prstGeom>
          </p:spPr>
        </p:pic>
        <p:sp>
          <p:nvSpPr>
            <p:cNvPr id="13" name="矩形 12">
              <a:extLst>
                <a:ext uri="{FF2B5EF4-FFF2-40B4-BE49-F238E27FC236}">
                  <a16:creationId xmlns:a16="http://schemas.microsoft.com/office/drawing/2014/main" id="{55BEF03F-8155-D03E-B2A9-00211D469E97}"/>
                </a:ext>
              </a:extLst>
            </p:cNvPr>
            <p:cNvSpPr/>
            <p:nvPr/>
          </p:nvSpPr>
          <p:spPr>
            <a:xfrm>
              <a:off x="6139095" y="4082200"/>
              <a:ext cx="397629" cy="426248"/>
            </a:xfrm>
            <a:prstGeom prst="rect">
              <a:avLst/>
            </a:prstGeom>
            <a:solidFill>
              <a:srgbClr val="FFFF0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zh-SG" altLang="en-US" sz="850" dirty="0">
                <a:solidFill>
                  <a:schemeClr val="tx1"/>
                </a:solidFill>
              </a:endParaRPr>
            </a:p>
          </p:txBody>
        </p:sp>
        <p:sp>
          <p:nvSpPr>
            <p:cNvPr id="14" name="文本框 13">
              <a:extLst>
                <a:ext uri="{FF2B5EF4-FFF2-40B4-BE49-F238E27FC236}">
                  <a16:creationId xmlns:a16="http://schemas.microsoft.com/office/drawing/2014/main" id="{5BEA30E8-D5AC-CAF0-BB6A-805245A2DDF2}"/>
                </a:ext>
              </a:extLst>
            </p:cNvPr>
            <p:cNvSpPr txBox="1"/>
            <p:nvPr/>
          </p:nvSpPr>
          <p:spPr>
            <a:xfrm>
              <a:off x="6102025" y="4169067"/>
              <a:ext cx="1025611" cy="261610"/>
            </a:xfrm>
            <a:prstGeom prst="rect">
              <a:avLst/>
            </a:prstGeom>
            <a:noFill/>
          </p:spPr>
          <p:txBody>
            <a:bodyPr wrap="square" rtlCol="0">
              <a:spAutoFit/>
            </a:bodyPr>
            <a:lstStyle/>
            <a:p>
              <a:r>
                <a:rPr kumimoji="1" lang="en-US" altLang="zh-SG" sz="1100" dirty="0"/>
                <a:t>LoRA</a:t>
              </a:r>
              <a:endParaRPr kumimoji="1" lang="zh-SG" altLang="en-US" sz="1100" dirty="0"/>
            </a:p>
          </p:txBody>
        </p:sp>
      </p:grpSp>
      <p:sp>
        <p:nvSpPr>
          <p:cNvPr id="2" name="Title 1"/>
          <p:cNvSpPr>
            <a:spLocks noGrp="1"/>
          </p:cNvSpPr>
          <p:nvPr>
            <p:ph type="title"/>
          </p:nvPr>
        </p:nvSpPr>
        <p:spPr>
          <a:xfrm>
            <a:off x="457200" y="960822"/>
            <a:ext cx="8229600" cy="835747"/>
          </a:xfrm>
        </p:spPr>
        <p:txBody>
          <a:bodyPr>
            <a:normAutofit/>
          </a:bodyPr>
          <a:lstStyle/>
          <a:p>
            <a:r>
              <a:rPr lang="en-US" sz="3200" b="1" dirty="0">
                <a:solidFill>
                  <a:srgbClr val="FF0000"/>
                </a:solidFill>
                <a:latin typeface="Verdana" panose="020B0604030504040204" pitchFamily="34" charset="0"/>
                <a:ea typeface="Verdana" panose="020B0604030504040204" pitchFamily="34" charset="0"/>
                <a:cs typeface="Verdana" panose="020B0604030504040204" pitchFamily="34" charset="0"/>
              </a:rPr>
              <a:t>1.3 Literature Review</a:t>
            </a:r>
          </a:p>
        </p:txBody>
      </p:sp>
      <p:sp>
        <p:nvSpPr>
          <p:cNvPr id="15" name="矩形 14">
            <a:extLst>
              <a:ext uri="{FF2B5EF4-FFF2-40B4-BE49-F238E27FC236}">
                <a16:creationId xmlns:a16="http://schemas.microsoft.com/office/drawing/2014/main" id="{E6F56F68-E3AA-321D-40EC-F1292221E8EB}"/>
              </a:ext>
            </a:extLst>
          </p:cNvPr>
          <p:cNvSpPr/>
          <p:nvPr/>
        </p:nvSpPr>
        <p:spPr>
          <a:xfrm>
            <a:off x="288760" y="336884"/>
            <a:ext cx="1716503" cy="465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t>Introduction</a:t>
            </a:r>
            <a:endParaRPr kumimoji="1" lang="zh-SG" altLang="en-US" dirty="0"/>
          </a:p>
        </p:txBody>
      </p:sp>
      <p:cxnSp>
        <p:nvCxnSpPr>
          <p:cNvPr id="17" name="直线箭头连接符 16">
            <a:extLst>
              <a:ext uri="{FF2B5EF4-FFF2-40B4-BE49-F238E27FC236}">
                <a16:creationId xmlns:a16="http://schemas.microsoft.com/office/drawing/2014/main" id="{AE9F14B3-5CF7-FD44-633E-FB6A5DDDB437}"/>
              </a:ext>
            </a:extLst>
          </p:cNvPr>
          <p:cNvCxnSpPr>
            <a:cxnSpLocks/>
            <a:stCxn id="15" idx="3"/>
          </p:cNvCxnSpPr>
          <p:nvPr/>
        </p:nvCxnSpPr>
        <p:spPr>
          <a:xfrm>
            <a:off x="2005263" y="569495"/>
            <a:ext cx="59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8F31656E-5DA7-8120-AB1B-80DB67190D2D}"/>
              </a:ext>
            </a:extLst>
          </p:cNvPr>
          <p:cNvSpPr/>
          <p:nvPr/>
        </p:nvSpPr>
        <p:spPr>
          <a:xfrm>
            <a:off x="2630908" y="336884"/>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Methodology</a:t>
            </a:r>
            <a:endParaRPr kumimoji="1" lang="zh-SG" altLang="en-US" dirty="0">
              <a:solidFill>
                <a:schemeClr val="tx1"/>
              </a:solidFill>
            </a:endParaRPr>
          </a:p>
        </p:txBody>
      </p:sp>
      <p:cxnSp>
        <p:nvCxnSpPr>
          <p:cNvPr id="21" name="直线箭头连接符 20">
            <a:extLst>
              <a:ext uri="{FF2B5EF4-FFF2-40B4-BE49-F238E27FC236}">
                <a16:creationId xmlns:a16="http://schemas.microsoft.com/office/drawing/2014/main" id="{072A8165-9B2B-E880-1EDB-BA7438B70DCE}"/>
              </a:ext>
            </a:extLst>
          </p:cNvPr>
          <p:cNvCxnSpPr>
            <a:cxnSpLocks/>
          </p:cNvCxnSpPr>
          <p:nvPr/>
        </p:nvCxnSpPr>
        <p:spPr>
          <a:xfrm>
            <a:off x="4331373"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A752B3E5-F249-D7B0-BC5C-7B87EA3E227F}"/>
              </a:ext>
            </a:extLst>
          </p:cNvPr>
          <p:cNvSpPr/>
          <p:nvPr/>
        </p:nvSpPr>
        <p:spPr>
          <a:xfrm>
            <a:off x="4924930"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Experiment</a:t>
            </a:r>
            <a:endParaRPr kumimoji="1" lang="zh-SG" altLang="en-US" dirty="0">
              <a:solidFill>
                <a:schemeClr val="tx1"/>
              </a:solidFill>
            </a:endParaRPr>
          </a:p>
        </p:txBody>
      </p:sp>
      <p:cxnSp>
        <p:nvCxnSpPr>
          <p:cNvPr id="24" name="直线箭头连接符 23">
            <a:extLst>
              <a:ext uri="{FF2B5EF4-FFF2-40B4-BE49-F238E27FC236}">
                <a16:creationId xmlns:a16="http://schemas.microsoft.com/office/drawing/2014/main" id="{E07BCC5A-9C94-F0C8-5484-884DC4C91EFF}"/>
              </a:ext>
            </a:extLst>
          </p:cNvPr>
          <p:cNvCxnSpPr>
            <a:cxnSpLocks/>
          </p:cNvCxnSpPr>
          <p:nvPr/>
        </p:nvCxnSpPr>
        <p:spPr>
          <a:xfrm>
            <a:off x="6625395" y="564174"/>
            <a:ext cx="593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2F4FB05-5637-ACC3-8373-2369B86B2898}"/>
              </a:ext>
            </a:extLst>
          </p:cNvPr>
          <p:cNvSpPr/>
          <p:nvPr/>
        </p:nvSpPr>
        <p:spPr>
          <a:xfrm>
            <a:off x="7218952" y="331563"/>
            <a:ext cx="1716503" cy="46522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SG" dirty="0">
                <a:solidFill>
                  <a:schemeClr val="tx1"/>
                </a:solidFill>
              </a:rPr>
              <a:t>Conclusion</a:t>
            </a:r>
            <a:endParaRPr kumimoji="1" lang="zh-SG" altLang="en-US" dirty="0">
              <a:solidFill>
                <a:schemeClr val="tx1"/>
              </a:solidFill>
            </a:endParaRPr>
          </a:p>
        </p:txBody>
      </p:sp>
      <p:sp>
        <p:nvSpPr>
          <p:cNvPr id="5" name="Title 1">
            <a:extLst>
              <a:ext uri="{FF2B5EF4-FFF2-40B4-BE49-F238E27FC236}">
                <a16:creationId xmlns:a16="http://schemas.microsoft.com/office/drawing/2014/main" id="{1A465023-A736-8FA3-3E2E-179A4DB513F7}"/>
              </a:ext>
            </a:extLst>
          </p:cNvPr>
          <p:cNvSpPr txBox="1">
            <a:spLocks/>
          </p:cNvSpPr>
          <p:nvPr/>
        </p:nvSpPr>
        <p:spPr>
          <a:xfrm>
            <a:off x="457200" y="1602781"/>
            <a:ext cx="8229600" cy="83574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Arial"/>
                <a:ea typeface="+mj-ea"/>
                <a:cs typeface="+mj-cs"/>
              </a:defRPr>
            </a:lvl1pPr>
          </a:lstStyle>
          <a:p>
            <a:pPr marL="457200" indent="-457200">
              <a:buFont typeface="Arial" panose="020B0604020202020204" pitchFamily="34" charset="0"/>
              <a:buChar char="•"/>
            </a:pPr>
            <a:r>
              <a:rPr lang="en-US" sz="2800" b="1" dirty="0">
                <a:solidFill>
                  <a:srgbClr val="000099"/>
                </a:solidFill>
                <a:latin typeface="+mn-lt"/>
                <a:ea typeface="+mn-ea"/>
                <a:cs typeface="+mn-cs"/>
              </a:rPr>
              <a:t>What are the fine-tuning techniques for LLMs?</a:t>
            </a:r>
          </a:p>
        </p:txBody>
      </p:sp>
      <p:sp>
        <p:nvSpPr>
          <p:cNvPr id="6" name="Content Placeholder 2">
            <a:extLst>
              <a:ext uri="{FF2B5EF4-FFF2-40B4-BE49-F238E27FC236}">
                <a16:creationId xmlns:a16="http://schemas.microsoft.com/office/drawing/2014/main" id="{DA519269-4434-F95B-09B5-6EFBEDA8DC11}"/>
              </a:ext>
            </a:extLst>
          </p:cNvPr>
          <p:cNvSpPr txBox="1">
            <a:spLocks/>
          </p:cNvSpPr>
          <p:nvPr/>
        </p:nvSpPr>
        <p:spPr>
          <a:xfrm>
            <a:off x="457200" y="2641493"/>
            <a:ext cx="8229600" cy="47255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SG" altLang="zh-SG" sz="2400" dirty="0" err="1">
                <a:solidFill>
                  <a:srgbClr val="0D0D0D"/>
                </a:solidFill>
                <a:latin typeface="+mn-lt"/>
              </a:rPr>
              <a:t>LoRA</a:t>
            </a:r>
            <a:r>
              <a:rPr lang="en-SG" altLang="zh-SG" sz="2400" dirty="0">
                <a:solidFill>
                  <a:srgbClr val="0D0D0D"/>
                </a:solidFill>
                <a:latin typeface="+mn-lt"/>
              </a:rPr>
              <a:t> </a:t>
            </a:r>
            <a:r>
              <a:rPr lang="en-SG" altLang="zh-SG" sz="2400" baseline="30000" dirty="0">
                <a:solidFill>
                  <a:srgbClr val="0D0D0D"/>
                </a:solidFill>
                <a:latin typeface="+mn-lt"/>
              </a:rPr>
              <a:t>[1]</a:t>
            </a:r>
            <a:endParaRPr lang="en-SG" altLang="zh-SG" sz="2400" b="0" i="0" u="none" strike="noStrike" baseline="30000" dirty="0">
              <a:solidFill>
                <a:srgbClr val="0D0D0D"/>
              </a:solidFill>
              <a:effectLst/>
              <a:latin typeface="+mn-lt"/>
            </a:endParaRPr>
          </a:p>
          <a:p>
            <a:r>
              <a:rPr lang="en-SG" altLang="zh-SG" sz="2400" b="0" i="0" u="none" strike="noStrike" dirty="0">
                <a:solidFill>
                  <a:srgbClr val="0D0D0D"/>
                </a:solidFill>
                <a:effectLst/>
                <a:latin typeface="+mn-lt"/>
              </a:rPr>
              <a:t>Adapters </a:t>
            </a:r>
            <a:r>
              <a:rPr lang="en-SG" altLang="zh-SG" sz="2400" b="0" i="0" u="none" strike="noStrike" baseline="30000" dirty="0">
                <a:solidFill>
                  <a:srgbClr val="0D0D0D"/>
                </a:solidFill>
                <a:effectLst/>
                <a:latin typeface="+mn-lt"/>
              </a:rPr>
              <a:t>[2]</a:t>
            </a:r>
            <a:endParaRPr lang="en-SG" altLang="zh-SG" sz="2400" b="0" i="0" u="none" strike="noStrike" dirty="0">
              <a:solidFill>
                <a:srgbClr val="0D0D0D"/>
              </a:solidFill>
              <a:effectLst/>
              <a:latin typeface="+mn-lt"/>
            </a:endParaRPr>
          </a:p>
          <a:p>
            <a:r>
              <a:rPr lang="en-US" altLang="zh-SG" sz="2400" dirty="0">
                <a:solidFill>
                  <a:srgbClr val="0D0D0D"/>
                </a:solidFill>
                <a:latin typeface="+mn-lt"/>
              </a:rPr>
              <a:t>Prompt Engineering </a:t>
            </a:r>
          </a:p>
          <a:p>
            <a:r>
              <a:rPr lang="en-US" altLang="zh-SG" sz="2400" dirty="0">
                <a:solidFill>
                  <a:srgbClr val="0D0D0D"/>
                </a:solidFill>
                <a:latin typeface="+mn-lt"/>
              </a:rPr>
              <a:t>Full Model Tuning</a:t>
            </a:r>
          </a:p>
        </p:txBody>
      </p:sp>
      <p:sp>
        <p:nvSpPr>
          <p:cNvPr id="3" name="Footer Placeholder 4">
            <a:extLst>
              <a:ext uri="{FF2B5EF4-FFF2-40B4-BE49-F238E27FC236}">
                <a16:creationId xmlns:a16="http://schemas.microsoft.com/office/drawing/2014/main" id="{6DE9810F-2E9D-9019-E38B-CF88C989F1F8}"/>
              </a:ext>
            </a:extLst>
          </p:cNvPr>
          <p:cNvSpPr>
            <a:spLocks noGrp="1"/>
          </p:cNvSpPr>
          <p:nvPr>
            <p:ph type="ftr" sz="quarter" idx="11"/>
          </p:nvPr>
        </p:nvSpPr>
        <p:spPr>
          <a:xfrm>
            <a:off x="2260600" y="6504222"/>
            <a:ext cx="5570276" cy="365125"/>
          </a:xfrm>
        </p:spPr>
        <p:txBody>
          <a:bodyPr/>
          <a:lstStyle/>
          <a:p>
            <a:r>
              <a:rPr lang="en-US" dirty="0"/>
              <a:t>School of Computer Science and Engineering</a:t>
            </a:r>
          </a:p>
        </p:txBody>
      </p:sp>
      <p:sp>
        <p:nvSpPr>
          <p:cNvPr id="9" name="文本框 8">
            <a:extLst>
              <a:ext uri="{FF2B5EF4-FFF2-40B4-BE49-F238E27FC236}">
                <a16:creationId xmlns:a16="http://schemas.microsoft.com/office/drawing/2014/main" id="{CE77A784-2DE7-2892-9150-BEEEAA2176CC}"/>
              </a:ext>
            </a:extLst>
          </p:cNvPr>
          <p:cNvSpPr txBox="1"/>
          <p:nvPr/>
        </p:nvSpPr>
        <p:spPr>
          <a:xfrm>
            <a:off x="457200" y="5954015"/>
            <a:ext cx="8086725" cy="707886"/>
          </a:xfrm>
          <a:prstGeom prst="rect">
            <a:avLst/>
          </a:prstGeom>
          <a:noFill/>
        </p:spPr>
        <p:txBody>
          <a:bodyPr wrap="square">
            <a:spAutoFit/>
          </a:bodyPr>
          <a:lstStyle/>
          <a:p>
            <a:r>
              <a:rPr lang="en-SG" altLang="zh-SG" sz="1000" b="0" i="0" u="none" strike="noStrike" dirty="0">
                <a:solidFill>
                  <a:srgbClr val="0D0D0D"/>
                </a:solidFill>
                <a:effectLst/>
              </a:rPr>
              <a:t>[1] </a:t>
            </a:r>
            <a:r>
              <a:rPr lang="en-SG" altLang="zh-SG" sz="1000" dirty="0">
                <a:effectLst/>
              </a:rPr>
              <a:t>Edward J Hu, </a:t>
            </a:r>
            <a:r>
              <a:rPr lang="en-SG" altLang="zh-SG" sz="1000" dirty="0" err="1">
                <a:effectLst/>
              </a:rPr>
              <a:t>Yelong</a:t>
            </a:r>
            <a:r>
              <a:rPr lang="en-SG" altLang="zh-SG" sz="1000" dirty="0">
                <a:effectLst/>
              </a:rPr>
              <a:t> Shen, Phillip Wallis, </a:t>
            </a:r>
            <a:r>
              <a:rPr lang="en-SG" altLang="zh-SG" sz="1000" dirty="0" err="1">
                <a:effectLst/>
              </a:rPr>
              <a:t>Zeyuan</a:t>
            </a:r>
            <a:r>
              <a:rPr lang="en-SG" altLang="zh-SG" sz="1000" dirty="0">
                <a:effectLst/>
              </a:rPr>
              <a:t> Allen-Zhu, </a:t>
            </a:r>
            <a:r>
              <a:rPr lang="en-SG" altLang="zh-SG" sz="1000" dirty="0" err="1">
                <a:effectLst/>
              </a:rPr>
              <a:t>Yuanzhi</a:t>
            </a:r>
            <a:r>
              <a:rPr lang="en-SG" altLang="zh-SG" sz="1000" dirty="0">
                <a:effectLst/>
              </a:rPr>
              <a:t> Li, </a:t>
            </a:r>
            <a:r>
              <a:rPr lang="en-SG" altLang="zh-SG" sz="1000" dirty="0" err="1">
                <a:effectLst/>
              </a:rPr>
              <a:t>Shean</a:t>
            </a:r>
            <a:r>
              <a:rPr lang="en-SG" altLang="zh-SG" sz="1000" dirty="0">
                <a:effectLst/>
              </a:rPr>
              <a:t> Wang, Lu Wang, and </a:t>
            </a:r>
            <a:r>
              <a:rPr lang="en-SG" altLang="zh-SG" sz="1000" dirty="0" err="1">
                <a:effectLst/>
              </a:rPr>
              <a:t>Weizhu</a:t>
            </a:r>
            <a:r>
              <a:rPr lang="en-SG" altLang="zh-SG" sz="1000" dirty="0">
                <a:effectLst/>
              </a:rPr>
              <a:t> Chen. Lora: Low-rank adaptation of large language models. </a:t>
            </a:r>
            <a:r>
              <a:rPr lang="en-SG" altLang="zh-SG" sz="1000" dirty="0" err="1">
                <a:effectLst/>
              </a:rPr>
              <a:t>arXiv</a:t>
            </a:r>
            <a:r>
              <a:rPr lang="en-SG" altLang="zh-SG" sz="1000" dirty="0">
                <a:effectLst/>
              </a:rPr>
              <a:t> preprint arXiv:2106.09685, 2021. </a:t>
            </a:r>
          </a:p>
          <a:p>
            <a:endParaRPr lang="en-SG" altLang="zh-SG" sz="1000" dirty="0">
              <a:effectLst/>
            </a:endParaRPr>
          </a:p>
          <a:p>
            <a:pPr marL="0" indent="0">
              <a:buNone/>
            </a:pPr>
            <a:endParaRPr lang="en-SG" altLang="zh-SG" sz="1000" dirty="0">
              <a:effectLst/>
            </a:endParaRPr>
          </a:p>
        </p:txBody>
      </p:sp>
      <p:sp>
        <p:nvSpPr>
          <p:cNvPr id="8" name="Slide Number Placeholder 3">
            <a:extLst>
              <a:ext uri="{FF2B5EF4-FFF2-40B4-BE49-F238E27FC236}">
                <a16:creationId xmlns:a16="http://schemas.microsoft.com/office/drawing/2014/main" id="{3022ADDD-F8C6-FF47-C762-9401604FD580}"/>
              </a:ext>
            </a:extLst>
          </p:cNvPr>
          <p:cNvSpPr>
            <a:spLocks noGrp="1"/>
          </p:cNvSpPr>
          <p:nvPr>
            <p:ph type="sldNum" sz="quarter" idx="12"/>
          </p:nvPr>
        </p:nvSpPr>
        <p:spPr>
          <a:xfrm>
            <a:off x="7913844" y="6492875"/>
            <a:ext cx="772956" cy="365125"/>
          </a:xfrm>
        </p:spPr>
        <p:txBody>
          <a:bodyPr/>
          <a:lstStyle/>
          <a:p>
            <a:pPr lvl="0"/>
            <a:fld id="{86CB4B4D-7CA3-9044-876B-883B54F8677D}" type="slidenum">
              <a:rPr lang="en-US" smtClean="0"/>
              <a:t>9</a:t>
            </a:fld>
            <a:endParaRPr lang="en-US"/>
          </a:p>
        </p:txBody>
      </p:sp>
      <p:pic>
        <p:nvPicPr>
          <p:cNvPr id="10" name="图片 9" descr="图示, 形状&#10;&#10;描述已自动生成">
            <a:extLst>
              <a:ext uri="{FF2B5EF4-FFF2-40B4-BE49-F238E27FC236}">
                <a16:creationId xmlns:a16="http://schemas.microsoft.com/office/drawing/2014/main" id="{F9608B00-5BD1-276A-42BB-2A8D05E933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4219" y="2317586"/>
            <a:ext cx="2581211" cy="2414448"/>
          </a:xfrm>
          <a:prstGeom prst="rect">
            <a:avLst/>
          </a:prstGeom>
        </p:spPr>
      </p:pic>
      <p:sp>
        <p:nvSpPr>
          <p:cNvPr id="11" name="文本框 10">
            <a:extLst>
              <a:ext uri="{FF2B5EF4-FFF2-40B4-BE49-F238E27FC236}">
                <a16:creationId xmlns:a16="http://schemas.microsoft.com/office/drawing/2014/main" id="{4046F192-2FF3-5F30-7A4C-EBFAACC76FA2}"/>
              </a:ext>
            </a:extLst>
          </p:cNvPr>
          <p:cNvSpPr txBox="1"/>
          <p:nvPr/>
        </p:nvSpPr>
        <p:spPr>
          <a:xfrm>
            <a:off x="5016977" y="4810697"/>
            <a:ext cx="2986084" cy="318043"/>
          </a:xfrm>
          <a:prstGeom prst="rect">
            <a:avLst/>
          </a:prstGeom>
          <a:noFill/>
        </p:spPr>
        <p:txBody>
          <a:bodyPr wrap="square" rtlCol="0">
            <a:spAutoFit/>
          </a:bodyPr>
          <a:lstStyle/>
          <a:p>
            <a:r>
              <a:rPr kumimoji="1" lang="en-US" altLang="zh-SG" sz="1400" i="1" dirty="0"/>
              <a:t>Illustration of LoRA</a:t>
            </a:r>
            <a:r>
              <a:rPr kumimoji="1" lang="en-US" altLang="zh-SG" sz="1400" i="1" baseline="30000" dirty="0"/>
              <a:t>[1]</a:t>
            </a:r>
            <a:r>
              <a:rPr kumimoji="1" lang="en-US" altLang="zh-SG" sz="1400" i="1" dirty="0"/>
              <a:t> technique</a:t>
            </a:r>
            <a:endParaRPr kumimoji="1" lang="zh-SG" altLang="en-US" sz="1400" i="1" dirty="0"/>
          </a:p>
        </p:txBody>
      </p:sp>
    </p:spTree>
    <p:extLst>
      <p:ext uri="{BB962C8B-B14F-4D97-AF65-F5344CB8AC3E}">
        <p14:creationId xmlns:p14="http://schemas.microsoft.com/office/powerpoint/2010/main" val="213233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9"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dissolve">
                                      <p:cBhvr>
                                        <p:cTn id="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28E816AC679FF4C86C22834E825BD05" ma:contentTypeVersion="1" ma:contentTypeDescription="Create a new document." ma:contentTypeScope="" ma:versionID="066e42d507d75a122d0db91dd470f30a">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E464C9-1BC0-4014-A455-E4F6AB2D8049}">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AE3FF173-799F-4306-AFA4-C16BF07CDB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039EED7-69AA-4B82-BA4B-7A9EFC06A6F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2540</Words>
  <Application>Microsoft Macintosh PowerPoint</Application>
  <PresentationFormat>全屏显示(4:3)</PresentationFormat>
  <Paragraphs>678</Paragraphs>
  <Slides>39</Slides>
  <Notes>38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CMR12</vt:lpstr>
      <vt:lpstr>CMTI12</vt:lpstr>
      <vt:lpstr>Söhne</vt:lpstr>
      <vt:lpstr>Arial</vt:lpstr>
      <vt:lpstr>Calibri</vt:lpstr>
      <vt:lpstr>Helvetica</vt:lpstr>
      <vt:lpstr>Verdana</vt:lpstr>
      <vt:lpstr>Wingdings</vt:lpstr>
      <vt:lpstr>Office Theme</vt:lpstr>
      <vt:lpstr>Punctuation Restoration for Speech Transcripts Using Large Language Models   SCSE23-0753 </vt:lpstr>
      <vt:lpstr>PowerPoint 演示文稿</vt:lpstr>
      <vt:lpstr>1.1 Background</vt:lpstr>
      <vt:lpstr>1.1 Background</vt:lpstr>
      <vt:lpstr>1.2 Motivation</vt:lpstr>
      <vt:lpstr>1.3 Literature Review</vt:lpstr>
      <vt:lpstr>1.3 Literature Review</vt:lpstr>
      <vt:lpstr>1.3 Literature Review</vt:lpstr>
      <vt:lpstr>1.3 Literature Review</vt:lpstr>
      <vt:lpstr>1.3 Literature Review</vt:lpstr>
      <vt:lpstr>1.3 Literature Review</vt:lpstr>
      <vt:lpstr>1.3 Literature Review</vt:lpstr>
      <vt:lpstr>PowerPoint 演示文稿</vt:lpstr>
      <vt:lpstr>2.1 XLM-RoBERTa</vt:lpstr>
      <vt:lpstr>2.1 XLM-RoBERTa</vt:lpstr>
      <vt:lpstr>2.1 XLM-RoBERTa</vt:lpstr>
      <vt:lpstr>2.2 Llama-2</vt:lpstr>
      <vt:lpstr>2.2 Llama-2</vt:lpstr>
      <vt:lpstr>PowerPoint 演示文稿</vt:lpstr>
      <vt:lpstr>3.1 Datasets</vt:lpstr>
      <vt:lpstr>3.2 Data Processing</vt:lpstr>
      <vt:lpstr>3.2 Data Processing</vt:lpstr>
      <vt:lpstr>3.3 Evaluation</vt:lpstr>
      <vt:lpstr>3.3 Evaluation</vt:lpstr>
      <vt:lpstr>3.4 Connections of Experiments</vt:lpstr>
      <vt:lpstr>3.5 Experiment 1 – Baseline Models</vt:lpstr>
      <vt:lpstr>3.5 Experiment 1 – Baseline Models</vt:lpstr>
      <vt:lpstr>3.6 Experiment 2 – Prompt Engineering</vt:lpstr>
      <vt:lpstr>3.6 Experiment 2 – Prompt Engineering</vt:lpstr>
      <vt:lpstr>3.7 Experiment 3 – Finetuned Llama2</vt:lpstr>
      <vt:lpstr>PowerPoint 演示文稿</vt:lpstr>
      <vt:lpstr>PowerPoint 演示文稿</vt:lpstr>
      <vt:lpstr>3.7 Experiment 3 – Finetuned Llama2</vt:lpstr>
      <vt:lpstr>3.7 Experiment 3 – Finetuned Llama2</vt:lpstr>
      <vt:lpstr>PowerPoint 演示文稿</vt:lpstr>
      <vt:lpstr>4.1 Conclusions &amp; Future Work</vt:lpstr>
      <vt:lpstr>4.1 Conclusions &amp; Future Work</vt:lpstr>
      <vt:lpstr>4.2 Contributions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2019-02-25T17:26:35Z</dcterms:created>
  <dcterms:modified xsi:type="dcterms:W3CDTF">2024-05-09T07:44:18Z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0x010100E28E816AC679FF4C86C22834E825BD05</vt:lpwstr>
  </property>
</Properties>
</file>